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9" r:id="rId1"/>
  </p:sldMasterIdLst>
  <p:sldIdLst>
    <p:sldId id="256" r:id="rId2"/>
    <p:sldId id="259" r:id="rId3"/>
    <p:sldId id="367" r:id="rId4"/>
    <p:sldId id="370" r:id="rId5"/>
    <p:sldId id="371" r:id="rId6"/>
    <p:sldId id="373" r:id="rId7"/>
    <p:sldId id="372" r:id="rId8"/>
    <p:sldId id="424" r:id="rId9"/>
    <p:sldId id="374" r:id="rId10"/>
    <p:sldId id="419" r:id="rId11"/>
    <p:sldId id="377" r:id="rId12"/>
    <p:sldId id="375" r:id="rId13"/>
    <p:sldId id="425" r:id="rId14"/>
    <p:sldId id="426" r:id="rId15"/>
    <p:sldId id="378" r:id="rId16"/>
    <p:sldId id="376" r:id="rId17"/>
    <p:sldId id="379" r:id="rId18"/>
    <p:sldId id="383" r:id="rId19"/>
    <p:sldId id="385" r:id="rId20"/>
    <p:sldId id="386" r:id="rId21"/>
    <p:sldId id="387" r:id="rId22"/>
    <p:sldId id="388" r:id="rId23"/>
    <p:sldId id="389" r:id="rId24"/>
    <p:sldId id="390" r:id="rId25"/>
    <p:sldId id="391" r:id="rId26"/>
    <p:sldId id="382" r:id="rId27"/>
    <p:sldId id="392" r:id="rId28"/>
    <p:sldId id="394" r:id="rId29"/>
    <p:sldId id="393" r:id="rId30"/>
    <p:sldId id="395" r:id="rId31"/>
    <p:sldId id="396" r:id="rId32"/>
    <p:sldId id="397" r:id="rId33"/>
    <p:sldId id="398" r:id="rId34"/>
    <p:sldId id="399" r:id="rId35"/>
    <p:sldId id="423" r:id="rId36"/>
    <p:sldId id="400" r:id="rId37"/>
    <p:sldId id="401" r:id="rId38"/>
    <p:sldId id="402" r:id="rId39"/>
    <p:sldId id="403" r:id="rId40"/>
    <p:sldId id="404" r:id="rId41"/>
    <p:sldId id="421" r:id="rId42"/>
    <p:sldId id="405" r:id="rId43"/>
    <p:sldId id="406" r:id="rId44"/>
    <p:sldId id="407" r:id="rId45"/>
    <p:sldId id="408" r:id="rId46"/>
    <p:sldId id="409" r:id="rId47"/>
    <p:sldId id="410" r:id="rId48"/>
    <p:sldId id="411" r:id="rId49"/>
    <p:sldId id="427" r:id="rId50"/>
    <p:sldId id="428" r:id="rId51"/>
    <p:sldId id="430" r:id="rId52"/>
    <p:sldId id="429" r:id="rId53"/>
    <p:sldId id="412" r:id="rId54"/>
    <p:sldId id="413" r:id="rId55"/>
    <p:sldId id="414" r:id="rId56"/>
    <p:sldId id="415" r:id="rId57"/>
    <p:sldId id="416" r:id="rId58"/>
    <p:sldId id="384" r:id="rId59"/>
    <p:sldId id="369" r:id="rId60"/>
    <p:sldId id="417"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FFFF"/>
    <a:srgbClr val="00FF99"/>
    <a:srgbClr val="99CCFF"/>
    <a:srgbClr val="CCFFCC"/>
    <a:srgbClr val="FFFFCC"/>
    <a:srgbClr val="FF99FF"/>
    <a:srgbClr val="FFFF00"/>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0" d="100"/>
          <a:sy n="70" d="100"/>
        </p:scale>
        <p:origin x="68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139D609-B946-4817-A914-0A94D3AEDDF2}" type="datetimeFigureOut">
              <a:rPr lang="en-US" smtClean="0"/>
              <a:t>3/10/2022</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B6EE9017-415F-4B92-BB01-6E2C4EC47D7D}" type="slidenum">
              <a:rPr lang="en-US" smtClean="0"/>
              <a:t>‹#›</a:t>
            </a:fld>
            <a:endParaRPr lang="en-US"/>
          </a:p>
        </p:txBody>
      </p:sp>
    </p:spTree>
    <p:extLst>
      <p:ext uri="{BB962C8B-B14F-4D97-AF65-F5344CB8AC3E}">
        <p14:creationId xmlns:p14="http://schemas.microsoft.com/office/powerpoint/2010/main" val="1118906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39D609-B946-4817-A914-0A94D3AEDDF2}" type="datetimeFigureOut">
              <a:rPr lang="en-US" smtClean="0"/>
              <a:t>3/10/2022</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6EE9017-415F-4B92-BB01-6E2C4EC47D7D}" type="slidenum">
              <a:rPr lang="en-US" smtClean="0"/>
              <a:t>‹#›</a:t>
            </a:fld>
            <a:endParaRPr lang="en-US"/>
          </a:p>
        </p:txBody>
      </p:sp>
    </p:spTree>
    <p:extLst>
      <p:ext uri="{BB962C8B-B14F-4D97-AF65-F5344CB8AC3E}">
        <p14:creationId xmlns:p14="http://schemas.microsoft.com/office/powerpoint/2010/main" val="95367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39D609-B946-4817-A914-0A94D3AEDDF2}" type="datetimeFigureOut">
              <a:rPr lang="en-US" smtClean="0"/>
              <a:t>3/10/2022</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6EE9017-415F-4B92-BB01-6E2C4EC47D7D}"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954829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139D609-B946-4817-A914-0A94D3AEDDF2}" type="datetimeFigureOut">
              <a:rPr lang="en-US" smtClean="0"/>
              <a:t>3/10/2022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6EE9017-415F-4B92-BB01-6E2C4EC47D7D}" type="slidenum">
              <a:rPr lang="en-US" smtClean="0"/>
              <a:t>‹#›</a:t>
            </a:fld>
            <a:endParaRPr lang="en-US"/>
          </a:p>
        </p:txBody>
      </p:sp>
    </p:spTree>
    <p:extLst>
      <p:ext uri="{BB962C8B-B14F-4D97-AF65-F5344CB8AC3E}">
        <p14:creationId xmlns:p14="http://schemas.microsoft.com/office/powerpoint/2010/main" val="9271343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139D609-B946-4817-A914-0A94D3AEDDF2}" type="datetimeFigureOut">
              <a:rPr lang="en-US" smtClean="0"/>
              <a:t>3/10/2022</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6EE9017-415F-4B92-BB01-6E2C4EC47D7D}"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332248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139D609-B946-4817-A914-0A94D3AEDDF2}" type="datetimeFigureOut">
              <a:rPr lang="en-US" smtClean="0"/>
              <a:t>3/10/2022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6EE9017-415F-4B92-BB01-6E2C4EC47D7D}" type="slidenum">
              <a:rPr lang="en-US" smtClean="0"/>
              <a:t>‹#›</a:t>
            </a:fld>
            <a:endParaRPr lang="en-US"/>
          </a:p>
        </p:txBody>
      </p:sp>
    </p:spTree>
    <p:extLst>
      <p:ext uri="{BB962C8B-B14F-4D97-AF65-F5344CB8AC3E}">
        <p14:creationId xmlns:p14="http://schemas.microsoft.com/office/powerpoint/2010/main" val="5335388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39D609-B946-4817-A914-0A94D3AEDDF2}" type="datetimeFigureOut">
              <a:rPr lang="en-US" smtClean="0"/>
              <a:t>3/10/2022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6EE9017-415F-4B92-BB01-6E2C4EC47D7D}" type="slidenum">
              <a:rPr lang="en-US" smtClean="0"/>
              <a:t>‹#›</a:t>
            </a:fld>
            <a:endParaRPr lang="en-US"/>
          </a:p>
        </p:txBody>
      </p:sp>
    </p:spTree>
    <p:extLst>
      <p:ext uri="{BB962C8B-B14F-4D97-AF65-F5344CB8AC3E}">
        <p14:creationId xmlns:p14="http://schemas.microsoft.com/office/powerpoint/2010/main" val="7893483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39D609-B946-4817-A914-0A94D3AEDDF2}" type="datetimeFigureOut">
              <a:rPr lang="en-US" smtClean="0"/>
              <a:t>3/10/2022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6EE9017-415F-4B92-BB01-6E2C4EC47D7D}" type="slidenum">
              <a:rPr lang="en-US" smtClean="0"/>
              <a:t>‹#›</a:t>
            </a:fld>
            <a:endParaRPr lang="en-US"/>
          </a:p>
        </p:txBody>
      </p:sp>
    </p:spTree>
    <p:extLst>
      <p:ext uri="{BB962C8B-B14F-4D97-AF65-F5344CB8AC3E}">
        <p14:creationId xmlns:p14="http://schemas.microsoft.com/office/powerpoint/2010/main" val="1999368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39D609-B946-4817-A914-0A94D3AEDDF2}" type="datetimeFigureOut">
              <a:rPr lang="en-US" smtClean="0"/>
              <a:t>3/10/2022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6EE9017-415F-4B92-BB01-6E2C4EC47D7D}" type="slidenum">
              <a:rPr lang="en-US" smtClean="0"/>
              <a:t>‹#›</a:t>
            </a:fld>
            <a:endParaRPr lang="en-US"/>
          </a:p>
        </p:txBody>
      </p:sp>
    </p:spTree>
    <p:extLst>
      <p:ext uri="{BB962C8B-B14F-4D97-AF65-F5344CB8AC3E}">
        <p14:creationId xmlns:p14="http://schemas.microsoft.com/office/powerpoint/2010/main" val="1678394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39D609-B946-4817-A914-0A94D3AEDDF2}" type="datetimeFigureOut">
              <a:rPr lang="en-US" smtClean="0"/>
              <a:t>3/10/2022</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6EE9017-415F-4B92-BB01-6E2C4EC47D7D}" type="slidenum">
              <a:rPr lang="en-US" smtClean="0"/>
              <a:t>‹#›</a:t>
            </a:fld>
            <a:endParaRPr lang="en-US"/>
          </a:p>
        </p:txBody>
      </p:sp>
    </p:spTree>
    <p:extLst>
      <p:ext uri="{BB962C8B-B14F-4D97-AF65-F5344CB8AC3E}">
        <p14:creationId xmlns:p14="http://schemas.microsoft.com/office/powerpoint/2010/main" val="2208549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139D609-B946-4817-A914-0A94D3AEDDF2}" type="datetimeFigureOut">
              <a:rPr lang="en-US" smtClean="0"/>
              <a:t>3/10/2022</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B6EE9017-415F-4B92-BB01-6E2C4EC47D7D}" type="slidenum">
              <a:rPr lang="en-US" smtClean="0"/>
              <a:t>‹#›</a:t>
            </a:fld>
            <a:endParaRPr lang="en-US"/>
          </a:p>
        </p:txBody>
      </p:sp>
    </p:spTree>
    <p:extLst>
      <p:ext uri="{BB962C8B-B14F-4D97-AF65-F5344CB8AC3E}">
        <p14:creationId xmlns:p14="http://schemas.microsoft.com/office/powerpoint/2010/main" val="3771601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139D609-B946-4817-A914-0A94D3AEDDF2}" type="datetimeFigureOut">
              <a:rPr lang="en-US" smtClean="0"/>
              <a:t>3/10/2022</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B6EE9017-415F-4B92-BB01-6E2C4EC47D7D}" type="slidenum">
              <a:rPr lang="en-US" smtClean="0"/>
              <a:t>‹#›</a:t>
            </a:fld>
            <a:endParaRPr lang="en-US"/>
          </a:p>
        </p:txBody>
      </p:sp>
    </p:spTree>
    <p:extLst>
      <p:ext uri="{BB962C8B-B14F-4D97-AF65-F5344CB8AC3E}">
        <p14:creationId xmlns:p14="http://schemas.microsoft.com/office/powerpoint/2010/main" val="770890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139D609-B946-4817-A914-0A94D3AEDDF2}" type="datetimeFigureOut">
              <a:rPr lang="en-US" smtClean="0"/>
              <a:t>3/10/2022</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B6EE9017-415F-4B92-BB01-6E2C4EC47D7D}" type="slidenum">
              <a:rPr lang="en-US" smtClean="0"/>
              <a:t>‹#›</a:t>
            </a:fld>
            <a:endParaRPr lang="en-US"/>
          </a:p>
        </p:txBody>
      </p:sp>
    </p:spTree>
    <p:extLst>
      <p:ext uri="{BB962C8B-B14F-4D97-AF65-F5344CB8AC3E}">
        <p14:creationId xmlns:p14="http://schemas.microsoft.com/office/powerpoint/2010/main" val="4258884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39D609-B946-4817-A914-0A94D3AEDDF2}" type="datetimeFigureOut">
              <a:rPr lang="en-US" smtClean="0"/>
              <a:t>3/10/2022</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B6EE9017-415F-4B92-BB01-6E2C4EC47D7D}" type="slidenum">
              <a:rPr lang="en-US" smtClean="0"/>
              <a:t>‹#›</a:t>
            </a:fld>
            <a:endParaRPr lang="en-US"/>
          </a:p>
        </p:txBody>
      </p:sp>
    </p:spTree>
    <p:extLst>
      <p:ext uri="{BB962C8B-B14F-4D97-AF65-F5344CB8AC3E}">
        <p14:creationId xmlns:p14="http://schemas.microsoft.com/office/powerpoint/2010/main" val="653930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139D609-B946-4817-A914-0A94D3AEDDF2}" type="datetimeFigureOut">
              <a:rPr lang="en-US" smtClean="0"/>
              <a:t>3/10/2022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B6EE9017-415F-4B92-BB01-6E2C4EC47D7D}" type="slidenum">
              <a:rPr lang="en-US" smtClean="0"/>
              <a:t>‹#›</a:t>
            </a:fld>
            <a:endParaRPr lang="en-US"/>
          </a:p>
        </p:txBody>
      </p:sp>
    </p:spTree>
    <p:extLst>
      <p:ext uri="{BB962C8B-B14F-4D97-AF65-F5344CB8AC3E}">
        <p14:creationId xmlns:p14="http://schemas.microsoft.com/office/powerpoint/2010/main" val="1859748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139D609-B946-4817-A914-0A94D3AEDDF2}" type="datetimeFigureOut">
              <a:rPr lang="en-US" smtClean="0"/>
              <a:t>3/10/2022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6EE9017-415F-4B92-BB01-6E2C4EC47D7D}" type="slidenum">
              <a:rPr lang="en-US" smtClean="0"/>
              <a:t>‹#›</a:t>
            </a:fld>
            <a:endParaRPr lang="en-US"/>
          </a:p>
        </p:txBody>
      </p:sp>
    </p:spTree>
    <p:extLst>
      <p:ext uri="{BB962C8B-B14F-4D97-AF65-F5344CB8AC3E}">
        <p14:creationId xmlns:p14="http://schemas.microsoft.com/office/powerpoint/2010/main" val="3648587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3139D609-B946-4817-A914-0A94D3AEDDF2}" type="datetimeFigureOut">
              <a:rPr lang="en-US" smtClean="0"/>
              <a:t>3/10/2022</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B6EE9017-415F-4B92-BB01-6E2C4EC47D7D}" type="slidenum">
              <a:rPr lang="en-US" smtClean="0"/>
              <a:t>‹#›</a:t>
            </a:fld>
            <a:endParaRPr lang="en-US"/>
          </a:p>
        </p:txBody>
      </p:sp>
    </p:spTree>
    <p:extLst>
      <p:ext uri="{BB962C8B-B14F-4D97-AF65-F5344CB8AC3E}">
        <p14:creationId xmlns:p14="http://schemas.microsoft.com/office/powerpoint/2010/main" val="3448910154"/>
      </p:ext>
    </p:extLst>
  </p:cSld>
  <p:clrMap bg1="lt1" tx1="dk1" bg2="lt2" tx2="dk2" accent1="accent1" accent2="accent2" accent3="accent3" accent4="accent4" accent5="accent5" accent6="accent6" hlink="hlink" folHlink="folHlink"/>
  <p:sldLayoutIdLst>
    <p:sldLayoutId id="2147483940" r:id="rId1"/>
    <p:sldLayoutId id="2147483941" r:id="rId2"/>
    <p:sldLayoutId id="2147483942" r:id="rId3"/>
    <p:sldLayoutId id="2147483943" r:id="rId4"/>
    <p:sldLayoutId id="2147483944" r:id="rId5"/>
    <p:sldLayoutId id="2147483945" r:id="rId6"/>
    <p:sldLayoutId id="2147483946" r:id="rId7"/>
    <p:sldLayoutId id="2147483947" r:id="rId8"/>
    <p:sldLayoutId id="2147483948" r:id="rId9"/>
    <p:sldLayoutId id="2147483949" r:id="rId10"/>
    <p:sldLayoutId id="2147483950" r:id="rId11"/>
    <p:sldLayoutId id="2147483951" r:id="rId12"/>
    <p:sldLayoutId id="2147483952" r:id="rId13"/>
    <p:sldLayoutId id="2147483953" r:id="rId14"/>
    <p:sldLayoutId id="2147483954" r:id="rId15"/>
    <p:sldLayoutId id="2147483955"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9.gif"/></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2.JP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4.jp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5.JP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8.JP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1.JP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4.gif"/></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5.JPG"/></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032069" y="386791"/>
            <a:ext cx="4075611" cy="715581"/>
          </a:xfrm>
          <a:prstGeom prst="rect">
            <a:avLst/>
          </a:prstGeom>
          <a:noFill/>
        </p:spPr>
        <p:txBody>
          <a:bodyPr wrap="square" rtlCol="0">
            <a:spAutoFit/>
          </a:bodyPr>
          <a:lstStyle/>
          <a:p>
            <a:pPr algn="ctr"/>
            <a:r>
              <a:rPr lang="en-US" sz="1350" b="1" dirty="0">
                <a:latin typeface="Arial" panose="020B0604020202020204" pitchFamily="34" charset="0"/>
                <a:cs typeface="Arial" panose="020B0604020202020204" pitchFamily="34" charset="0"/>
              </a:rPr>
              <a:t>TRƯỜNG ĐẠI HỌC GIAO THÔNG VẬN TẢI</a:t>
            </a:r>
          </a:p>
          <a:p>
            <a:pPr algn="ctr"/>
            <a:r>
              <a:rPr lang="en-US" sz="1350" b="1" dirty="0">
                <a:latin typeface="Arial" panose="020B0604020202020204" pitchFamily="34" charset="0"/>
                <a:cs typeface="Arial" panose="020B0604020202020204" pitchFamily="34" charset="0"/>
              </a:rPr>
              <a:t>KHOA GIÁO DỤC QUỐC PHÒNG</a:t>
            </a:r>
          </a:p>
          <a:p>
            <a:pPr algn="ctr"/>
            <a:r>
              <a:rPr lang="en-US" sz="1350" b="1" dirty="0">
                <a:latin typeface="Arial" panose="020B0604020202020204" pitchFamily="34" charset="0"/>
                <a:cs typeface="Arial" panose="020B0604020202020204" pitchFamily="34" charset="0"/>
              </a:rPr>
              <a:t>BỘ MÔN GIÁO DỤC CHÍNH TRỊ - QP, AN</a:t>
            </a:r>
          </a:p>
        </p:txBody>
      </p:sp>
      <p:sp>
        <p:nvSpPr>
          <p:cNvPr id="5" name="TextBox 4"/>
          <p:cNvSpPr txBox="1"/>
          <p:nvPr/>
        </p:nvSpPr>
        <p:spPr>
          <a:xfrm>
            <a:off x="3199312" y="2493367"/>
            <a:ext cx="5741126" cy="1661993"/>
          </a:xfrm>
          <a:prstGeom prst="rect">
            <a:avLst/>
          </a:prstGeom>
          <a:noFill/>
        </p:spPr>
        <p:txBody>
          <a:bodyPr wrap="square" rtlCol="0">
            <a:spAutoFit/>
          </a:bodyPr>
          <a:lstStyle/>
          <a:p>
            <a:pPr algn="ctr"/>
            <a:r>
              <a:rPr lang="en-US" sz="2100" b="1" dirty="0">
                <a:latin typeface="Arial" panose="020B0604020202020204" pitchFamily="34" charset="0"/>
                <a:cs typeface="Arial" panose="020B0604020202020204" pitchFamily="34" charset="0"/>
              </a:rPr>
              <a:t>BÀI GIẢNG</a:t>
            </a:r>
          </a:p>
          <a:p>
            <a:pPr algn="ctr"/>
            <a:r>
              <a:rPr lang="en-US" sz="2700" b="1" dirty="0">
                <a:solidFill>
                  <a:srgbClr val="C00000"/>
                </a:solidFill>
                <a:latin typeface="Arial" panose="020B0604020202020204" pitchFamily="34" charset="0"/>
                <a:cs typeface="Arial" panose="020B0604020202020204" pitchFamily="34" charset="0"/>
              </a:rPr>
              <a:t>AN TOÀN THÔNG TIN VÀ PHÒNG, CHỐNG VI PHẠM PHÁP LUẬT TRÊN KHÔNG GIAN MẠNG</a:t>
            </a:r>
          </a:p>
        </p:txBody>
      </p:sp>
      <p:sp>
        <p:nvSpPr>
          <p:cNvPr id="6" name="TextBox 5"/>
          <p:cNvSpPr txBox="1"/>
          <p:nvPr/>
        </p:nvSpPr>
        <p:spPr>
          <a:xfrm>
            <a:off x="4921795" y="6171127"/>
            <a:ext cx="2498270" cy="300082"/>
          </a:xfrm>
          <a:prstGeom prst="rect">
            <a:avLst/>
          </a:prstGeom>
          <a:noFill/>
        </p:spPr>
        <p:txBody>
          <a:bodyPr wrap="square" rtlCol="0">
            <a:spAutoFit/>
          </a:bodyPr>
          <a:lstStyle/>
          <a:p>
            <a:pPr algn="ctr"/>
            <a:r>
              <a:rPr lang="en-US" sz="1350" b="1" dirty="0">
                <a:latin typeface="Arial" panose="020B0604020202020204" pitchFamily="34" charset="0"/>
                <a:cs typeface="Arial" panose="020B0604020202020204" pitchFamily="34" charset="0"/>
              </a:rPr>
              <a:t>HÀ NỘI THÁNG 8 NĂM 2020</a:t>
            </a:r>
          </a:p>
        </p:txBody>
      </p:sp>
      <p:pic>
        <p:nvPicPr>
          <p:cNvPr id="8" name="Picture 7"/>
          <p:cNvPicPr>
            <a:picLocks noChangeAspect="1"/>
          </p:cNvPicPr>
          <p:nvPr/>
        </p:nvPicPr>
        <p:blipFill>
          <a:blip r:embed="rId2"/>
          <a:stretch>
            <a:fillRect/>
          </a:stretch>
        </p:blipFill>
        <p:spPr>
          <a:xfrm>
            <a:off x="0" y="0"/>
            <a:ext cx="1440791" cy="1440791"/>
          </a:xfrm>
          <a:prstGeom prst="rect">
            <a:avLst/>
          </a:prstGeom>
        </p:spPr>
      </p:pic>
      <p:pic>
        <p:nvPicPr>
          <p:cNvPr id="9" name="Picture 8"/>
          <p:cNvPicPr>
            <a:picLocks noChangeAspect="1"/>
          </p:cNvPicPr>
          <p:nvPr/>
        </p:nvPicPr>
        <p:blipFill>
          <a:blip r:embed="rId3"/>
          <a:stretch>
            <a:fillRect/>
          </a:stretch>
        </p:blipFill>
        <p:spPr>
          <a:xfrm>
            <a:off x="10405002" y="0"/>
            <a:ext cx="1786998" cy="1489165"/>
          </a:xfrm>
          <a:prstGeom prst="rect">
            <a:avLst/>
          </a:prstGeom>
        </p:spPr>
      </p:pic>
    </p:spTree>
    <p:extLst>
      <p:ext uri="{BB962C8B-B14F-4D97-AF65-F5344CB8AC3E}">
        <p14:creationId xmlns:p14="http://schemas.microsoft.com/office/powerpoint/2010/main" val="24968836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10710"/>
            <a:ext cx="1470991" cy="1450342"/>
          </a:xfrm>
          <a:prstGeom prst="rect">
            <a:avLst/>
          </a:prstGeom>
        </p:spPr>
      </p:pic>
      <p:pic>
        <p:nvPicPr>
          <p:cNvPr id="10" name="Picture 9"/>
          <p:cNvPicPr>
            <a:picLocks noChangeAspect="1"/>
          </p:cNvPicPr>
          <p:nvPr/>
        </p:nvPicPr>
        <p:blipFill>
          <a:blip r:embed="rId3"/>
          <a:stretch>
            <a:fillRect/>
          </a:stretch>
        </p:blipFill>
        <p:spPr>
          <a:xfrm>
            <a:off x="10641958" y="10710"/>
            <a:ext cx="1550042" cy="1293989"/>
          </a:xfrm>
          <a:prstGeom prst="rect">
            <a:avLst/>
          </a:prstGeom>
        </p:spPr>
      </p:pic>
      <p:sp>
        <p:nvSpPr>
          <p:cNvPr id="2" name="Rectangle 1"/>
          <p:cNvSpPr/>
          <p:nvPr/>
        </p:nvSpPr>
        <p:spPr>
          <a:xfrm>
            <a:off x="4368540" y="6139520"/>
            <a:ext cx="3454920" cy="300082"/>
          </a:xfrm>
          <a:prstGeom prst="rect">
            <a:avLst/>
          </a:prstGeom>
        </p:spPr>
        <p:txBody>
          <a:bodyPr wrap="none">
            <a:spAutoFit/>
          </a:bodyPr>
          <a:lstStyle/>
          <a:p>
            <a:pPr algn="ctr"/>
            <a:r>
              <a:rPr lang="en-US" sz="1350"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3" name="TextBox 2">
            <a:extLst>
              <a:ext uri="{FF2B5EF4-FFF2-40B4-BE49-F238E27FC236}">
                <a16:creationId xmlns:a16="http://schemas.microsoft.com/office/drawing/2014/main" xmlns="" id="{C1541B35-09BA-43E0-A719-91DD3D74F3AE}"/>
              </a:ext>
            </a:extLst>
          </p:cNvPr>
          <p:cNvSpPr txBox="1"/>
          <p:nvPr/>
        </p:nvSpPr>
        <p:spPr>
          <a:xfrm>
            <a:off x="1470990" y="1584118"/>
            <a:ext cx="4919870" cy="460895"/>
          </a:xfrm>
          <a:prstGeom prst="rect">
            <a:avLst/>
          </a:prstGeom>
          <a:noFill/>
        </p:spPr>
        <p:txBody>
          <a:bodyPr wrap="square" rtlCol="0">
            <a:spAutoFit/>
          </a:bodyPr>
          <a:lstStyle/>
          <a:p>
            <a:pPr algn="just">
              <a:lnSpc>
                <a:spcPct val="107000"/>
              </a:lnSpc>
              <a:spcBef>
                <a:spcPts val="300"/>
              </a:spcBef>
              <a:spcAft>
                <a:spcPts val="300"/>
              </a:spcAft>
            </a:pPr>
            <a:r>
              <a:rPr lang="vi-VN" sz="24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1.1. Một số khái niệm cơ bản</a:t>
            </a:r>
            <a:endParaRPr lang="en-US" sz="2400" dirty="0">
              <a:effectLst/>
              <a:latin typeface="Arial" panose="020B0604020202020204" pitchFamily="34" charset="0"/>
              <a:ea typeface="Calibri" panose="020F0502020204030204" pitchFamily="34" charset="0"/>
              <a:cs typeface="Arial" panose="020B0604020202020204" pitchFamily="34" charset="0"/>
            </a:endParaRPr>
          </a:p>
        </p:txBody>
      </p:sp>
      <p:sp>
        <p:nvSpPr>
          <p:cNvPr id="11" name="TextBox 10">
            <a:extLst>
              <a:ext uri="{FF2B5EF4-FFF2-40B4-BE49-F238E27FC236}">
                <a16:creationId xmlns:a16="http://schemas.microsoft.com/office/drawing/2014/main" xmlns="" id="{7C1D733E-EF55-4707-B6D4-F4EF93675A0F}"/>
              </a:ext>
            </a:extLst>
          </p:cNvPr>
          <p:cNvSpPr txBox="1"/>
          <p:nvPr/>
        </p:nvSpPr>
        <p:spPr>
          <a:xfrm>
            <a:off x="1997764" y="350592"/>
            <a:ext cx="8378687" cy="954107"/>
          </a:xfrm>
          <a:prstGeom prst="rect">
            <a:avLst/>
          </a:prstGeom>
          <a:noFill/>
        </p:spPr>
        <p:txBody>
          <a:bodyPr wrap="square" rtlCol="0">
            <a:spAutoFit/>
          </a:bodyPr>
          <a:lstStyle/>
          <a:p>
            <a:pPr algn="just"/>
            <a:r>
              <a:rPr lang="en-US" sz="2800" b="1" dirty="0">
                <a:latin typeface="Arial" panose="020B0604020202020204" pitchFamily="34" charset="0"/>
                <a:cs typeface="Arial" panose="020B0604020202020204" pitchFamily="34" charset="0"/>
              </a:rPr>
              <a:t>I. NHỮNG VẤN ĐỀ CHUNG VỀ AN TOÀN THÔNG TIN VÀ KHÔNG GIAN MẠNG</a:t>
            </a:r>
          </a:p>
        </p:txBody>
      </p:sp>
      <p:sp>
        <p:nvSpPr>
          <p:cNvPr id="4" name="TextBox 3">
            <a:extLst>
              <a:ext uri="{FF2B5EF4-FFF2-40B4-BE49-F238E27FC236}">
                <a16:creationId xmlns:a16="http://schemas.microsoft.com/office/drawing/2014/main" xmlns="" id="{AF933EBF-1EC3-47AA-BF6D-D0EE9AA445CF}"/>
              </a:ext>
            </a:extLst>
          </p:cNvPr>
          <p:cNvSpPr txBox="1"/>
          <p:nvPr/>
        </p:nvSpPr>
        <p:spPr>
          <a:xfrm>
            <a:off x="1729409" y="2087036"/>
            <a:ext cx="6818243" cy="369332"/>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1.1.4. Khái niệm an toàn thông tin mạng</a:t>
            </a:r>
            <a:endParaRPr lang="en-US" dirty="0"/>
          </a:p>
        </p:txBody>
      </p:sp>
      <p:pic>
        <p:nvPicPr>
          <p:cNvPr id="12" name="Content Placeholder 3">
            <a:extLst>
              <a:ext uri="{FF2B5EF4-FFF2-40B4-BE49-F238E27FC236}">
                <a16:creationId xmlns:a16="http://schemas.microsoft.com/office/drawing/2014/main" xmlns="" id="{2D0B5BE0-EEB8-4C63-B3E5-95D74A7278F5}"/>
              </a:ext>
            </a:extLst>
          </p:cNvPr>
          <p:cNvPicPr>
            <a:picLocks noGrp="1" noChangeAspect="1"/>
          </p:cNvPicPr>
          <p:nvPr>
            <p:ph idx="1"/>
          </p:nvPr>
        </p:nvPicPr>
        <p:blipFill>
          <a:blip r:embed="rId4"/>
          <a:stretch>
            <a:fillRect/>
          </a:stretch>
        </p:blipFill>
        <p:spPr>
          <a:xfrm>
            <a:off x="2938949" y="2590800"/>
            <a:ext cx="6314102" cy="3778250"/>
          </a:xfrm>
          <a:prstGeom prst="rect">
            <a:avLst/>
          </a:prstGeom>
        </p:spPr>
      </p:pic>
    </p:spTree>
    <p:extLst>
      <p:ext uri="{BB962C8B-B14F-4D97-AF65-F5344CB8AC3E}">
        <p14:creationId xmlns:p14="http://schemas.microsoft.com/office/powerpoint/2010/main" val="337789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barn(inVertical)">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10710"/>
            <a:ext cx="1470991" cy="1450342"/>
          </a:xfrm>
          <a:prstGeom prst="rect">
            <a:avLst/>
          </a:prstGeom>
        </p:spPr>
      </p:pic>
      <p:pic>
        <p:nvPicPr>
          <p:cNvPr id="10" name="Picture 9"/>
          <p:cNvPicPr>
            <a:picLocks noChangeAspect="1"/>
          </p:cNvPicPr>
          <p:nvPr/>
        </p:nvPicPr>
        <p:blipFill>
          <a:blip r:embed="rId3"/>
          <a:stretch>
            <a:fillRect/>
          </a:stretch>
        </p:blipFill>
        <p:spPr>
          <a:xfrm>
            <a:off x="10641958" y="10710"/>
            <a:ext cx="1550042" cy="1293989"/>
          </a:xfrm>
          <a:prstGeom prst="rect">
            <a:avLst/>
          </a:prstGeom>
        </p:spPr>
      </p:pic>
      <p:sp>
        <p:nvSpPr>
          <p:cNvPr id="2" name="Rectangle 1"/>
          <p:cNvSpPr/>
          <p:nvPr/>
        </p:nvSpPr>
        <p:spPr>
          <a:xfrm>
            <a:off x="4368540" y="6139520"/>
            <a:ext cx="3454920" cy="300082"/>
          </a:xfrm>
          <a:prstGeom prst="rect">
            <a:avLst/>
          </a:prstGeom>
        </p:spPr>
        <p:txBody>
          <a:bodyPr wrap="none">
            <a:spAutoFit/>
          </a:bodyPr>
          <a:lstStyle/>
          <a:p>
            <a:pPr algn="ctr"/>
            <a:r>
              <a:rPr lang="en-US" sz="1350"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3" name="TextBox 2">
            <a:extLst>
              <a:ext uri="{FF2B5EF4-FFF2-40B4-BE49-F238E27FC236}">
                <a16:creationId xmlns:a16="http://schemas.microsoft.com/office/drawing/2014/main" xmlns="" id="{C1541B35-09BA-43E0-A719-91DD3D74F3AE}"/>
              </a:ext>
            </a:extLst>
          </p:cNvPr>
          <p:cNvSpPr txBox="1"/>
          <p:nvPr/>
        </p:nvSpPr>
        <p:spPr>
          <a:xfrm>
            <a:off x="1470990" y="1584118"/>
            <a:ext cx="4919870" cy="460895"/>
          </a:xfrm>
          <a:prstGeom prst="rect">
            <a:avLst/>
          </a:prstGeom>
          <a:noFill/>
        </p:spPr>
        <p:txBody>
          <a:bodyPr wrap="square" rtlCol="0">
            <a:spAutoFit/>
          </a:bodyPr>
          <a:lstStyle/>
          <a:p>
            <a:pPr algn="just">
              <a:lnSpc>
                <a:spcPct val="107000"/>
              </a:lnSpc>
              <a:spcBef>
                <a:spcPts val="300"/>
              </a:spcBef>
              <a:spcAft>
                <a:spcPts val="300"/>
              </a:spcAft>
            </a:pPr>
            <a:r>
              <a:rPr lang="vi-VN" sz="24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1.1. Một số khái niệm cơ bản</a:t>
            </a:r>
            <a:endParaRPr lang="en-US" sz="2400" dirty="0">
              <a:effectLst/>
              <a:latin typeface="Arial" panose="020B0604020202020204" pitchFamily="34" charset="0"/>
              <a:ea typeface="Calibri" panose="020F0502020204030204" pitchFamily="34" charset="0"/>
              <a:cs typeface="Arial" panose="020B0604020202020204" pitchFamily="34" charset="0"/>
            </a:endParaRPr>
          </a:p>
        </p:txBody>
      </p:sp>
      <p:sp>
        <p:nvSpPr>
          <p:cNvPr id="11" name="TextBox 10">
            <a:extLst>
              <a:ext uri="{FF2B5EF4-FFF2-40B4-BE49-F238E27FC236}">
                <a16:creationId xmlns:a16="http://schemas.microsoft.com/office/drawing/2014/main" xmlns="" id="{7C1D733E-EF55-4707-B6D4-F4EF93675A0F}"/>
              </a:ext>
            </a:extLst>
          </p:cNvPr>
          <p:cNvSpPr txBox="1"/>
          <p:nvPr/>
        </p:nvSpPr>
        <p:spPr>
          <a:xfrm>
            <a:off x="1997764" y="350592"/>
            <a:ext cx="8378687" cy="954107"/>
          </a:xfrm>
          <a:prstGeom prst="rect">
            <a:avLst/>
          </a:prstGeom>
          <a:noFill/>
        </p:spPr>
        <p:txBody>
          <a:bodyPr wrap="square" rtlCol="0">
            <a:spAutoFit/>
          </a:bodyPr>
          <a:lstStyle/>
          <a:p>
            <a:pPr algn="just"/>
            <a:r>
              <a:rPr lang="en-US" sz="2800" b="1" dirty="0">
                <a:latin typeface="Arial" panose="020B0604020202020204" pitchFamily="34" charset="0"/>
                <a:cs typeface="Arial" panose="020B0604020202020204" pitchFamily="34" charset="0"/>
              </a:rPr>
              <a:t>I. NHỮNG VẤN ĐỀ CHUNG VỀ AN TOÀN THÔNG TIN VÀ KHÔNG GIAN MẠNG</a:t>
            </a:r>
          </a:p>
        </p:txBody>
      </p:sp>
      <p:sp>
        <p:nvSpPr>
          <p:cNvPr id="4" name="TextBox 3">
            <a:extLst>
              <a:ext uri="{FF2B5EF4-FFF2-40B4-BE49-F238E27FC236}">
                <a16:creationId xmlns:a16="http://schemas.microsoft.com/office/drawing/2014/main" xmlns="" id="{B7E45B5F-F5C5-4E63-A529-91B088755D58}"/>
              </a:ext>
            </a:extLst>
          </p:cNvPr>
          <p:cNvSpPr txBox="1"/>
          <p:nvPr/>
        </p:nvSpPr>
        <p:spPr>
          <a:xfrm>
            <a:off x="1815549" y="2090397"/>
            <a:ext cx="7792278" cy="369332"/>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1.1.5. Vi phạm pháp luật trên không gian mạng</a:t>
            </a:r>
            <a:endParaRPr lang="en-US" dirty="0"/>
          </a:p>
        </p:txBody>
      </p:sp>
      <p:pic>
        <p:nvPicPr>
          <p:cNvPr id="5" name="Picture 4">
            <a:extLst>
              <a:ext uri="{FF2B5EF4-FFF2-40B4-BE49-F238E27FC236}">
                <a16:creationId xmlns:a16="http://schemas.microsoft.com/office/drawing/2014/main" xmlns="" id="{19C84DA6-AC93-4823-9564-D6D551FA1EEE}"/>
              </a:ext>
            </a:extLst>
          </p:cNvPr>
          <p:cNvPicPr>
            <a:picLocks noChangeAspect="1"/>
          </p:cNvPicPr>
          <p:nvPr/>
        </p:nvPicPr>
        <p:blipFill>
          <a:blip r:embed="rId4"/>
          <a:stretch>
            <a:fillRect/>
          </a:stretch>
        </p:blipFill>
        <p:spPr>
          <a:xfrm>
            <a:off x="1540564" y="2652712"/>
            <a:ext cx="9101393" cy="3486808"/>
          </a:xfrm>
          <a:prstGeom prst="rect">
            <a:avLst/>
          </a:prstGeom>
        </p:spPr>
      </p:pic>
      <p:sp>
        <p:nvSpPr>
          <p:cNvPr id="6" name="TextBox 5">
            <a:extLst>
              <a:ext uri="{FF2B5EF4-FFF2-40B4-BE49-F238E27FC236}">
                <a16:creationId xmlns:a16="http://schemas.microsoft.com/office/drawing/2014/main" xmlns="" id="{162616D5-834F-4B4C-9868-1BC983285FF2}"/>
              </a:ext>
            </a:extLst>
          </p:cNvPr>
          <p:cNvSpPr txBox="1"/>
          <p:nvPr/>
        </p:nvSpPr>
        <p:spPr>
          <a:xfrm>
            <a:off x="1815549" y="2832652"/>
            <a:ext cx="8640416" cy="2749279"/>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sz="2800" dirty="0">
                <a:solidFill>
                  <a:srgbClr val="FFFF00"/>
                </a:solidFill>
              </a:rPr>
              <a:t>Vi phạm pháp luật trên không gian mạng là “những hành vi xâm phạm an ninh quốc gia, trật tự, an toàn xã hội, quyền và lợi ích hợp pháp của cơ quan, tổ chức, cá nhân trên không gian mạng”.</a:t>
            </a:r>
            <a:endParaRPr lang="en-US" sz="2800" dirty="0">
              <a:solidFill>
                <a:srgbClr val="FFFF00"/>
              </a:solidFill>
            </a:endParaRPr>
          </a:p>
          <a:p>
            <a:r>
              <a:rPr lang="vi-VN" sz="1800" dirty="0">
                <a:solidFill>
                  <a:srgbClr val="FFFF00"/>
                </a:solidFill>
              </a:rPr>
              <a:t>Luật An ninh mạng (2018), Điều 6.</a:t>
            </a:r>
            <a:endParaRPr lang="en-US" sz="1800" dirty="0">
              <a:solidFill>
                <a:srgbClr val="FFFF00"/>
              </a:solidFill>
            </a:endParaRPr>
          </a:p>
        </p:txBody>
      </p:sp>
    </p:spTree>
    <p:extLst>
      <p:ext uri="{BB962C8B-B14F-4D97-AF65-F5344CB8AC3E}">
        <p14:creationId xmlns:p14="http://schemas.microsoft.com/office/powerpoint/2010/main" val="66533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10710"/>
            <a:ext cx="1470991" cy="1450342"/>
          </a:xfrm>
          <a:prstGeom prst="rect">
            <a:avLst/>
          </a:prstGeom>
        </p:spPr>
      </p:pic>
      <p:pic>
        <p:nvPicPr>
          <p:cNvPr id="10" name="Picture 9"/>
          <p:cNvPicPr>
            <a:picLocks noChangeAspect="1"/>
          </p:cNvPicPr>
          <p:nvPr/>
        </p:nvPicPr>
        <p:blipFill>
          <a:blip r:embed="rId3"/>
          <a:stretch>
            <a:fillRect/>
          </a:stretch>
        </p:blipFill>
        <p:spPr>
          <a:xfrm>
            <a:off x="10641958" y="10710"/>
            <a:ext cx="1550042" cy="1293989"/>
          </a:xfrm>
          <a:prstGeom prst="rect">
            <a:avLst/>
          </a:prstGeom>
        </p:spPr>
      </p:pic>
      <p:sp>
        <p:nvSpPr>
          <p:cNvPr id="2" name="Rectangle 1"/>
          <p:cNvSpPr/>
          <p:nvPr/>
        </p:nvSpPr>
        <p:spPr>
          <a:xfrm>
            <a:off x="4368540" y="6139520"/>
            <a:ext cx="3454920" cy="300082"/>
          </a:xfrm>
          <a:prstGeom prst="rect">
            <a:avLst/>
          </a:prstGeom>
        </p:spPr>
        <p:txBody>
          <a:bodyPr wrap="none">
            <a:spAutoFit/>
          </a:bodyPr>
          <a:lstStyle/>
          <a:p>
            <a:pPr algn="ctr"/>
            <a:r>
              <a:rPr lang="en-US" sz="1350"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3" name="TextBox 2">
            <a:extLst>
              <a:ext uri="{FF2B5EF4-FFF2-40B4-BE49-F238E27FC236}">
                <a16:creationId xmlns:a16="http://schemas.microsoft.com/office/drawing/2014/main" xmlns="" id="{C1541B35-09BA-43E0-A719-91DD3D74F3AE}"/>
              </a:ext>
            </a:extLst>
          </p:cNvPr>
          <p:cNvSpPr txBox="1"/>
          <p:nvPr/>
        </p:nvSpPr>
        <p:spPr>
          <a:xfrm>
            <a:off x="1470990" y="1584118"/>
            <a:ext cx="4919870" cy="460895"/>
          </a:xfrm>
          <a:prstGeom prst="rect">
            <a:avLst/>
          </a:prstGeom>
          <a:noFill/>
        </p:spPr>
        <p:txBody>
          <a:bodyPr wrap="square" rtlCol="0">
            <a:spAutoFit/>
          </a:bodyPr>
          <a:lstStyle/>
          <a:p>
            <a:pPr algn="just">
              <a:lnSpc>
                <a:spcPct val="107000"/>
              </a:lnSpc>
              <a:spcBef>
                <a:spcPts val="300"/>
              </a:spcBef>
              <a:spcAft>
                <a:spcPts val="300"/>
              </a:spcAft>
            </a:pPr>
            <a:r>
              <a:rPr lang="vi-VN" sz="24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1.1. Một số khái niệm cơ bản</a:t>
            </a:r>
            <a:endParaRPr lang="en-US" sz="2400" dirty="0">
              <a:effectLst/>
              <a:latin typeface="Arial" panose="020B0604020202020204" pitchFamily="34" charset="0"/>
              <a:ea typeface="Calibri" panose="020F0502020204030204" pitchFamily="34" charset="0"/>
              <a:cs typeface="Arial" panose="020B0604020202020204" pitchFamily="34" charset="0"/>
            </a:endParaRPr>
          </a:p>
        </p:txBody>
      </p:sp>
      <p:sp>
        <p:nvSpPr>
          <p:cNvPr id="11" name="TextBox 10">
            <a:extLst>
              <a:ext uri="{FF2B5EF4-FFF2-40B4-BE49-F238E27FC236}">
                <a16:creationId xmlns:a16="http://schemas.microsoft.com/office/drawing/2014/main" xmlns="" id="{7C1D733E-EF55-4707-B6D4-F4EF93675A0F}"/>
              </a:ext>
            </a:extLst>
          </p:cNvPr>
          <p:cNvSpPr txBox="1"/>
          <p:nvPr/>
        </p:nvSpPr>
        <p:spPr>
          <a:xfrm>
            <a:off x="1997764" y="350592"/>
            <a:ext cx="8378687" cy="954107"/>
          </a:xfrm>
          <a:prstGeom prst="rect">
            <a:avLst/>
          </a:prstGeom>
          <a:noFill/>
        </p:spPr>
        <p:txBody>
          <a:bodyPr wrap="square" rtlCol="0">
            <a:spAutoFit/>
          </a:bodyPr>
          <a:lstStyle/>
          <a:p>
            <a:pPr algn="just"/>
            <a:r>
              <a:rPr lang="en-US" sz="2800" b="1" dirty="0">
                <a:latin typeface="Arial" panose="020B0604020202020204" pitchFamily="34" charset="0"/>
                <a:cs typeface="Arial" panose="020B0604020202020204" pitchFamily="34" charset="0"/>
              </a:rPr>
              <a:t>I. NHỮNG VẤN ĐỀ CHUNG VỀ AN TOÀN THÔNG TIN VÀ KHÔNG GIAN MẠNG</a:t>
            </a:r>
          </a:p>
        </p:txBody>
      </p:sp>
      <p:sp>
        <p:nvSpPr>
          <p:cNvPr id="7" name="TextBox 6">
            <a:extLst>
              <a:ext uri="{FF2B5EF4-FFF2-40B4-BE49-F238E27FC236}">
                <a16:creationId xmlns:a16="http://schemas.microsoft.com/office/drawing/2014/main" xmlns="" id="{66053FDA-CC3A-4907-B8C6-61F8A9AC34F8}"/>
              </a:ext>
            </a:extLst>
          </p:cNvPr>
          <p:cNvSpPr txBox="1"/>
          <p:nvPr/>
        </p:nvSpPr>
        <p:spPr>
          <a:xfrm>
            <a:off x="1739348" y="2176670"/>
            <a:ext cx="9352722" cy="458780"/>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1.1.6. Phòng, chống vi phạm pháp luật trên không gian mạng</a:t>
            </a:r>
            <a:endParaRPr lang="en-US" dirty="0"/>
          </a:p>
        </p:txBody>
      </p:sp>
      <p:pic>
        <p:nvPicPr>
          <p:cNvPr id="8" name="Picture 7">
            <a:extLst>
              <a:ext uri="{FF2B5EF4-FFF2-40B4-BE49-F238E27FC236}">
                <a16:creationId xmlns:a16="http://schemas.microsoft.com/office/drawing/2014/main" xmlns="" id="{226D212E-39A3-464C-A0B1-C816A44E693C}"/>
              </a:ext>
            </a:extLst>
          </p:cNvPr>
          <p:cNvPicPr>
            <a:picLocks noChangeAspect="1"/>
          </p:cNvPicPr>
          <p:nvPr/>
        </p:nvPicPr>
        <p:blipFill>
          <a:blip r:embed="rId4"/>
          <a:stretch>
            <a:fillRect/>
          </a:stretch>
        </p:blipFill>
        <p:spPr>
          <a:xfrm>
            <a:off x="1739348" y="2767107"/>
            <a:ext cx="8902610" cy="3275884"/>
          </a:xfrm>
          <a:prstGeom prst="rect">
            <a:avLst/>
          </a:prstGeom>
        </p:spPr>
      </p:pic>
      <p:sp>
        <p:nvSpPr>
          <p:cNvPr id="12" name="TextBox 11">
            <a:extLst>
              <a:ext uri="{FF2B5EF4-FFF2-40B4-BE49-F238E27FC236}">
                <a16:creationId xmlns:a16="http://schemas.microsoft.com/office/drawing/2014/main" xmlns="" id="{CAE8F67E-122E-4C19-A526-ED589B96CA4A}"/>
              </a:ext>
            </a:extLst>
          </p:cNvPr>
          <p:cNvSpPr txBox="1"/>
          <p:nvPr/>
        </p:nvSpPr>
        <p:spPr>
          <a:xfrm>
            <a:off x="1997764" y="2992547"/>
            <a:ext cx="8378687" cy="2825004"/>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sz="2800" dirty="0">
                <a:solidFill>
                  <a:srgbClr val="FFFF00"/>
                </a:solidFill>
              </a:rPr>
              <a:t>Phòng, chống vi phạm pháp luật trên không gian mạng là phòng ngừa, phát hiện, ngăn chặn, xử lý hành vi xâm phạm an ninh quốc gia, trật tự, an toàn xã hội, quyền và lợi ích hợp pháp của cơ quan, tổ chức, cá nhân trên không gian mạng</a:t>
            </a:r>
            <a:endParaRPr lang="en-US" sz="2800" dirty="0">
              <a:solidFill>
                <a:srgbClr val="FFFF00"/>
              </a:solidFill>
            </a:endParaRPr>
          </a:p>
        </p:txBody>
      </p:sp>
    </p:spTree>
    <p:extLst>
      <p:ext uri="{BB962C8B-B14F-4D97-AF65-F5344CB8AC3E}">
        <p14:creationId xmlns:p14="http://schemas.microsoft.com/office/powerpoint/2010/main" val="3126072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arn(inVertical)">
                                      <p:cBhvr>
                                        <p:cTn id="13" dur="500"/>
                                        <p:tgtEl>
                                          <p:spTgt spid="12"/>
                                        </p:tgtEl>
                                      </p:cBhvr>
                                    </p:animEffect>
                                  </p:childTnLst>
                                </p:cTn>
                              </p:par>
                              <p:par>
                                <p:cTn id="14" presetID="16" presetClass="entr" presetSubtype="21"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inVertical)">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10710"/>
            <a:ext cx="1470991" cy="1450342"/>
          </a:xfrm>
          <a:prstGeom prst="rect">
            <a:avLst/>
          </a:prstGeom>
        </p:spPr>
      </p:pic>
      <p:pic>
        <p:nvPicPr>
          <p:cNvPr id="10" name="Picture 9"/>
          <p:cNvPicPr>
            <a:picLocks noChangeAspect="1"/>
          </p:cNvPicPr>
          <p:nvPr/>
        </p:nvPicPr>
        <p:blipFill>
          <a:blip r:embed="rId3"/>
          <a:stretch>
            <a:fillRect/>
          </a:stretch>
        </p:blipFill>
        <p:spPr>
          <a:xfrm>
            <a:off x="10641958" y="10710"/>
            <a:ext cx="1550042" cy="1293989"/>
          </a:xfrm>
          <a:prstGeom prst="rect">
            <a:avLst/>
          </a:prstGeom>
        </p:spPr>
      </p:pic>
      <p:sp>
        <p:nvSpPr>
          <p:cNvPr id="2" name="Rectangle 1"/>
          <p:cNvSpPr/>
          <p:nvPr/>
        </p:nvSpPr>
        <p:spPr>
          <a:xfrm>
            <a:off x="4368540" y="6139520"/>
            <a:ext cx="3454920" cy="300082"/>
          </a:xfrm>
          <a:prstGeom prst="rect">
            <a:avLst/>
          </a:prstGeom>
        </p:spPr>
        <p:txBody>
          <a:bodyPr wrap="none">
            <a:spAutoFit/>
          </a:bodyPr>
          <a:lstStyle/>
          <a:p>
            <a:pPr algn="ctr"/>
            <a:r>
              <a:rPr lang="en-US" sz="1350"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11" name="TextBox 10">
            <a:extLst>
              <a:ext uri="{FF2B5EF4-FFF2-40B4-BE49-F238E27FC236}">
                <a16:creationId xmlns:a16="http://schemas.microsoft.com/office/drawing/2014/main" xmlns="" id="{7C1D733E-EF55-4707-B6D4-F4EF93675A0F}"/>
              </a:ext>
            </a:extLst>
          </p:cNvPr>
          <p:cNvSpPr txBox="1"/>
          <p:nvPr/>
        </p:nvSpPr>
        <p:spPr>
          <a:xfrm>
            <a:off x="1997764" y="350592"/>
            <a:ext cx="8378687" cy="954107"/>
          </a:xfrm>
          <a:prstGeom prst="rect">
            <a:avLst/>
          </a:prstGeom>
          <a:noFill/>
        </p:spPr>
        <p:txBody>
          <a:bodyPr wrap="square" rtlCol="0">
            <a:spAutoFit/>
          </a:bodyPr>
          <a:lstStyle/>
          <a:p>
            <a:pPr algn="just"/>
            <a:r>
              <a:rPr lang="en-US" sz="2800" b="1" dirty="0">
                <a:latin typeface="Arial" panose="020B0604020202020204" pitchFamily="34" charset="0"/>
                <a:cs typeface="Arial" panose="020B0604020202020204" pitchFamily="34" charset="0"/>
              </a:rPr>
              <a:t>I. NHỮNG VẤN ĐỀ CHUNG VỀ AN TOÀN THÔNG TIN VÀ KHÔNG GIAN MẠNG</a:t>
            </a:r>
          </a:p>
        </p:txBody>
      </p:sp>
      <p:sp>
        <p:nvSpPr>
          <p:cNvPr id="7" name="TextBox 6">
            <a:extLst>
              <a:ext uri="{FF2B5EF4-FFF2-40B4-BE49-F238E27FC236}">
                <a16:creationId xmlns:a16="http://schemas.microsoft.com/office/drawing/2014/main" xmlns="" id="{66053FDA-CC3A-4907-B8C6-61F8A9AC34F8}"/>
              </a:ext>
            </a:extLst>
          </p:cNvPr>
          <p:cNvSpPr txBox="1"/>
          <p:nvPr/>
        </p:nvSpPr>
        <p:spPr>
          <a:xfrm>
            <a:off x="1634573" y="1461052"/>
            <a:ext cx="9352722" cy="458780"/>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1.1.6. Phòng, chống vi phạm pháp luật trên không gian mạng</a:t>
            </a:r>
            <a:endParaRPr lang="en-US" dirty="0"/>
          </a:p>
        </p:txBody>
      </p:sp>
      <p:sp>
        <p:nvSpPr>
          <p:cNvPr id="4" name="TextBox 3">
            <a:extLst>
              <a:ext uri="{FF2B5EF4-FFF2-40B4-BE49-F238E27FC236}">
                <a16:creationId xmlns:a16="http://schemas.microsoft.com/office/drawing/2014/main" xmlns="" id="{8436FC4B-57D4-4A47-91E5-04CF35A02ED8}"/>
              </a:ext>
            </a:extLst>
          </p:cNvPr>
          <p:cNvSpPr txBox="1"/>
          <p:nvPr/>
        </p:nvSpPr>
        <p:spPr>
          <a:xfrm>
            <a:off x="929309" y="2076185"/>
            <a:ext cx="10763250" cy="458780"/>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solidFill>
                  <a:srgbClr val="0000FF"/>
                </a:solidFill>
              </a:rPr>
              <a:t>Tại sao phải phòng, chống vi phạm pháp luật trên “không gian” mạng?</a:t>
            </a:r>
            <a:endParaRPr lang="en-US" dirty="0">
              <a:solidFill>
                <a:srgbClr val="0000FF"/>
              </a:solidFill>
            </a:endParaRPr>
          </a:p>
        </p:txBody>
      </p:sp>
      <p:sp>
        <p:nvSpPr>
          <p:cNvPr id="5" name="TextBox 4">
            <a:extLst>
              <a:ext uri="{FF2B5EF4-FFF2-40B4-BE49-F238E27FC236}">
                <a16:creationId xmlns:a16="http://schemas.microsoft.com/office/drawing/2014/main" xmlns="" id="{8CB75188-CB7F-4446-96A7-0BE44A0A279A}"/>
              </a:ext>
            </a:extLst>
          </p:cNvPr>
          <p:cNvSpPr txBox="1"/>
          <p:nvPr/>
        </p:nvSpPr>
        <p:spPr>
          <a:xfrm>
            <a:off x="1095375" y="2691318"/>
            <a:ext cx="10067925" cy="3921779"/>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FF"/>
                </a:solidFill>
                <a:effectLst/>
                <a:latin typeface="Arial" panose="020B0604020202020204" pitchFamily="34" charset="0"/>
                <a:ea typeface="Calibri" panose="020F0502020204030204" pitchFamily="34" charset="0"/>
                <a:cs typeface="Arial" panose="020B0604020202020204" pitchFamily="34" charset="0"/>
              </a:defRPr>
            </a:lvl1pPr>
          </a:lstStyle>
          <a:p>
            <a:r>
              <a:rPr lang="vi-VN" sz="2000" dirty="0"/>
              <a:t>+ Thực tiễn hiện tượng vi phạm pháp luật trên không gian mạng</a:t>
            </a:r>
            <a:endParaRPr lang="en-US" sz="2000" dirty="0"/>
          </a:p>
          <a:p>
            <a:r>
              <a:rPr lang="vi-VN" sz="2000" dirty="0"/>
              <a:t>	Thực tiễn, nước ta cũng đang phải đối mặt với nhiều thách thức đối với an ninh quốc gia, trật tự, an toàn xã hội đến từ không gian mạng trong những năm gần đây. Hoạt động sử dụng không gian mạng để tuyên truyền phá hoại tư tưởng, chống Đảng, Nhà nước, kích động tập trung đông người gây rối an ninh, trật tự.</a:t>
            </a:r>
            <a:endParaRPr lang="en-US" sz="2000" dirty="0"/>
          </a:p>
          <a:p>
            <a:r>
              <a:rPr lang="vi-VN" sz="2000" dirty="0"/>
              <a:t>	Các hoạt động gián điệp mạng, tình trạng lộ bí mật nhà nước trên không gian mạng diễn biến ngày càng phức tạp.</a:t>
            </a:r>
            <a:endParaRPr lang="en-US" sz="2000" dirty="0"/>
          </a:p>
          <a:p>
            <a:r>
              <a:rPr lang="vi-VN" sz="2000" dirty="0"/>
              <a:t>	Các đối tượng sử dụng không gian mạng để thực hiện các hành vi phạm tội gia tăng cả về số vụ, tính chất, mức độ nghiêm trọng và bằng nhiều phương thức, thủ đoạn tinh vi, khiến nhiều nạn nhân bị chiếm đoạt số tiền rất lớn...</a:t>
            </a:r>
            <a:endParaRPr lang="en-US" sz="2000" dirty="0"/>
          </a:p>
        </p:txBody>
      </p:sp>
    </p:spTree>
    <p:extLst>
      <p:ext uri="{BB962C8B-B14F-4D97-AF65-F5344CB8AC3E}">
        <p14:creationId xmlns:p14="http://schemas.microsoft.com/office/powerpoint/2010/main" val="2322417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1000"/>
                                        <p:tgtEl>
                                          <p:spTgt spid="5">
                                            <p:txEl>
                                              <p:pRg st="0" end="0"/>
                                            </p:txEl>
                                          </p:spTgt>
                                        </p:tgtEl>
                                      </p:cBhvr>
                                    </p:animEffect>
                                    <p:anim calcmode="lin" valueType="num">
                                      <p:cBhvr>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500"/>
                                        <p:tgtEl>
                                          <p:spTgt spid="5">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barn(inVertical)">
                                      <p:cBhvr>
                                        <p:cTn id="26" dur="500"/>
                                        <p:tgtEl>
                                          <p:spTgt spid="5">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animEffect transition="in" filter="fade">
                                      <p:cBhvr>
                                        <p:cTn id="31"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10710"/>
            <a:ext cx="1470991" cy="1450342"/>
          </a:xfrm>
          <a:prstGeom prst="rect">
            <a:avLst/>
          </a:prstGeom>
        </p:spPr>
      </p:pic>
      <p:pic>
        <p:nvPicPr>
          <p:cNvPr id="10" name="Picture 9"/>
          <p:cNvPicPr>
            <a:picLocks noChangeAspect="1"/>
          </p:cNvPicPr>
          <p:nvPr/>
        </p:nvPicPr>
        <p:blipFill>
          <a:blip r:embed="rId3"/>
          <a:stretch>
            <a:fillRect/>
          </a:stretch>
        </p:blipFill>
        <p:spPr>
          <a:xfrm>
            <a:off x="10641958" y="10710"/>
            <a:ext cx="1550042" cy="1293989"/>
          </a:xfrm>
          <a:prstGeom prst="rect">
            <a:avLst/>
          </a:prstGeom>
        </p:spPr>
      </p:pic>
      <p:sp>
        <p:nvSpPr>
          <p:cNvPr id="2" name="Rectangle 1"/>
          <p:cNvSpPr/>
          <p:nvPr/>
        </p:nvSpPr>
        <p:spPr>
          <a:xfrm>
            <a:off x="4368540" y="6139520"/>
            <a:ext cx="3454920" cy="300082"/>
          </a:xfrm>
          <a:prstGeom prst="rect">
            <a:avLst/>
          </a:prstGeom>
        </p:spPr>
        <p:txBody>
          <a:bodyPr wrap="none">
            <a:spAutoFit/>
          </a:bodyPr>
          <a:lstStyle/>
          <a:p>
            <a:pPr algn="ctr"/>
            <a:r>
              <a:rPr lang="en-US" sz="1350"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11" name="TextBox 10">
            <a:extLst>
              <a:ext uri="{FF2B5EF4-FFF2-40B4-BE49-F238E27FC236}">
                <a16:creationId xmlns:a16="http://schemas.microsoft.com/office/drawing/2014/main" xmlns="" id="{7C1D733E-EF55-4707-B6D4-F4EF93675A0F}"/>
              </a:ext>
            </a:extLst>
          </p:cNvPr>
          <p:cNvSpPr txBox="1"/>
          <p:nvPr/>
        </p:nvSpPr>
        <p:spPr>
          <a:xfrm>
            <a:off x="1997764" y="350592"/>
            <a:ext cx="8378687" cy="954107"/>
          </a:xfrm>
          <a:prstGeom prst="rect">
            <a:avLst/>
          </a:prstGeom>
          <a:noFill/>
        </p:spPr>
        <p:txBody>
          <a:bodyPr wrap="square" rtlCol="0">
            <a:spAutoFit/>
          </a:bodyPr>
          <a:lstStyle/>
          <a:p>
            <a:pPr algn="just"/>
            <a:r>
              <a:rPr lang="en-US" sz="2800" b="1" dirty="0">
                <a:latin typeface="Arial" panose="020B0604020202020204" pitchFamily="34" charset="0"/>
                <a:cs typeface="Arial" panose="020B0604020202020204" pitchFamily="34" charset="0"/>
              </a:rPr>
              <a:t>I. NHỮNG VẤN ĐỀ CHUNG VỀ AN TOÀN THÔNG TIN VÀ KHÔNG GIAN MẠNG</a:t>
            </a:r>
          </a:p>
        </p:txBody>
      </p:sp>
      <p:sp>
        <p:nvSpPr>
          <p:cNvPr id="7" name="TextBox 6">
            <a:extLst>
              <a:ext uri="{FF2B5EF4-FFF2-40B4-BE49-F238E27FC236}">
                <a16:creationId xmlns:a16="http://schemas.microsoft.com/office/drawing/2014/main" xmlns="" id="{66053FDA-CC3A-4907-B8C6-61F8A9AC34F8}"/>
              </a:ext>
            </a:extLst>
          </p:cNvPr>
          <p:cNvSpPr txBox="1"/>
          <p:nvPr/>
        </p:nvSpPr>
        <p:spPr>
          <a:xfrm>
            <a:off x="1634573" y="1461052"/>
            <a:ext cx="9352722" cy="458780"/>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1.1.6. Phòng, chống vi phạm pháp luật trên không gian mạng</a:t>
            </a:r>
            <a:endParaRPr lang="en-US" dirty="0"/>
          </a:p>
        </p:txBody>
      </p:sp>
      <p:sp>
        <p:nvSpPr>
          <p:cNvPr id="4" name="TextBox 3">
            <a:extLst>
              <a:ext uri="{FF2B5EF4-FFF2-40B4-BE49-F238E27FC236}">
                <a16:creationId xmlns:a16="http://schemas.microsoft.com/office/drawing/2014/main" xmlns="" id="{8436FC4B-57D4-4A47-91E5-04CF35A02ED8}"/>
              </a:ext>
            </a:extLst>
          </p:cNvPr>
          <p:cNvSpPr txBox="1"/>
          <p:nvPr/>
        </p:nvSpPr>
        <p:spPr>
          <a:xfrm>
            <a:off x="929309" y="2076185"/>
            <a:ext cx="10763250" cy="458780"/>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solidFill>
                  <a:srgbClr val="0000FF"/>
                </a:solidFill>
              </a:rPr>
              <a:t>Tại sao phải phòng, chống vi phạm pháp luật trên “không gian” mạng?</a:t>
            </a:r>
            <a:endParaRPr lang="en-US" dirty="0">
              <a:solidFill>
                <a:srgbClr val="0000FF"/>
              </a:solidFill>
            </a:endParaRPr>
          </a:p>
        </p:txBody>
      </p:sp>
      <p:sp>
        <p:nvSpPr>
          <p:cNvPr id="3" name="TextBox 2">
            <a:extLst>
              <a:ext uri="{FF2B5EF4-FFF2-40B4-BE49-F238E27FC236}">
                <a16:creationId xmlns:a16="http://schemas.microsoft.com/office/drawing/2014/main" xmlns="" id="{3CE981F6-A76D-4B62-8CFD-B9D3C5AAAE13}"/>
              </a:ext>
            </a:extLst>
          </p:cNvPr>
          <p:cNvSpPr txBox="1"/>
          <p:nvPr/>
        </p:nvSpPr>
        <p:spPr>
          <a:xfrm>
            <a:off x="1543050" y="2714625"/>
            <a:ext cx="9001125" cy="2433167"/>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FF"/>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 Sự cần thiết phải phòng, chống vi phạm pháp luật trên không gian mạng.</a:t>
            </a:r>
            <a:endParaRPr lang="en-US" dirty="0"/>
          </a:p>
          <a:p>
            <a:r>
              <a:rPr lang="vi-VN" dirty="0"/>
              <a:t>	Để bảo đảm an toàn không gian mạng</a:t>
            </a:r>
            <a:endParaRPr lang="en-US" dirty="0"/>
          </a:p>
          <a:p>
            <a:r>
              <a:rPr lang="vi-VN" dirty="0"/>
              <a:t>	Để bảo vệ quyền và lợi ích của các cá nhân tổ chức</a:t>
            </a:r>
            <a:endParaRPr lang="en-US" dirty="0"/>
          </a:p>
          <a:p>
            <a:r>
              <a:rPr lang="vi-VN" dirty="0"/>
              <a:t>	Để phòng ngừa, phát hiện, ngăn chặn, đấu tranh với các hoạt động vi phạm pháp luật trên không gian mạng. </a:t>
            </a:r>
            <a:endParaRPr lang="en-US" dirty="0"/>
          </a:p>
        </p:txBody>
      </p:sp>
    </p:spTree>
    <p:extLst>
      <p:ext uri="{BB962C8B-B14F-4D97-AF65-F5344CB8AC3E}">
        <p14:creationId xmlns:p14="http://schemas.microsoft.com/office/powerpoint/2010/main" val="343815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arn(inVertical)">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arn(inVertical)">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down)">
                                      <p:cBhvr>
                                        <p:cTn id="2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10710"/>
            <a:ext cx="1470991" cy="1450342"/>
          </a:xfrm>
          <a:prstGeom prst="rect">
            <a:avLst/>
          </a:prstGeom>
        </p:spPr>
      </p:pic>
      <p:pic>
        <p:nvPicPr>
          <p:cNvPr id="10" name="Picture 9"/>
          <p:cNvPicPr>
            <a:picLocks noChangeAspect="1"/>
          </p:cNvPicPr>
          <p:nvPr/>
        </p:nvPicPr>
        <p:blipFill>
          <a:blip r:embed="rId3"/>
          <a:stretch>
            <a:fillRect/>
          </a:stretch>
        </p:blipFill>
        <p:spPr>
          <a:xfrm>
            <a:off x="10641958" y="10710"/>
            <a:ext cx="1550042" cy="1293989"/>
          </a:xfrm>
          <a:prstGeom prst="rect">
            <a:avLst/>
          </a:prstGeom>
        </p:spPr>
      </p:pic>
      <p:sp>
        <p:nvSpPr>
          <p:cNvPr id="2" name="Rectangle 1"/>
          <p:cNvSpPr/>
          <p:nvPr/>
        </p:nvSpPr>
        <p:spPr>
          <a:xfrm>
            <a:off x="4368540" y="6139520"/>
            <a:ext cx="3454920" cy="300082"/>
          </a:xfrm>
          <a:prstGeom prst="rect">
            <a:avLst/>
          </a:prstGeom>
        </p:spPr>
        <p:txBody>
          <a:bodyPr wrap="none">
            <a:spAutoFit/>
          </a:bodyPr>
          <a:lstStyle/>
          <a:p>
            <a:pPr algn="ctr"/>
            <a:r>
              <a:rPr lang="en-US" sz="1350"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11" name="TextBox 10">
            <a:extLst>
              <a:ext uri="{FF2B5EF4-FFF2-40B4-BE49-F238E27FC236}">
                <a16:creationId xmlns:a16="http://schemas.microsoft.com/office/drawing/2014/main" xmlns="" id="{7C1D733E-EF55-4707-B6D4-F4EF93675A0F}"/>
              </a:ext>
            </a:extLst>
          </p:cNvPr>
          <p:cNvSpPr txBox="1"/>
          <p:nvPr/>
        </p:nvSpPr>
        <p:spPr>
          <a:xfrm>
            <a:off x="1997764" y="350592"/>
            <a:ext cx="8378687" cy="954107"/>
          </a:xfrm>
          <a:prstGeom prst="rect">
            <a:avLst/>
          </a:prstGeom>
          <a:noFill/>
        </p:spPr>
        <p:txBody>
          <a:bodyPr wrap="square" rtlCol="0">
            <a:spAutoFit/>
          </a:bodyPr>
          <a:lstStyle/>
          <a:p>
            <a:pPr algn="just"/>
            <a:r>
              <a:rPr lang="en-US" sz="2800" b="1" dirty="0">
                <a:latin typeface="Arial" panose="020B0604020202020204" pitchFamily="34" charset="0"/>
                <a:cs typeface="Arial" panose="020B0604020202020204" pitchFamily="34" charset="0"/>
              </a:rPr>
              <a:t>I. NHỮNG VẤN ĐỀ CHUNG VỀ AN TOÀN THÔNG TIN VÀ KHÔNG GIAN MẠNG</a:t>
            </a:r>
          </a:p>
        </p:txBody>
      </p:sp>
      <p:sp>
        <p:nvSpPr>
          <p:cNvPr id="4" name="TextBox 3">
            <a:extLst>
              <a:ext uri="{FF2B5EF4-FFF2-40B4-BE49-F238E27FC236}">
                <a16:creationId xmlns:a16="http://schemas.microsoft.com/office/drawing/2014/main" xmlns="" id="{766853BF-7D3F-41D5-A0F8-05D0C23BC1F3}"/>
              </a:ext>
            </a:extLst>
          </p:cNvPr>
          <p:cNvSpPr txBox="1"/>
          <p:nvPr/>
        </p:nvSpPr>
        <p:spPr>
          <a:xfrm>
            <a:off x="1391064" y="1461052"/>
            <a:ext cx="8885583" cy="458780"/>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1.2. Tình hình an toàn thông tin hiện nay ở Việt Nam</a:t>
            </a:r>
            <a:endParaRPr lang="en-US" dirty="0"/>
          </a:p>
        </p:txBody>
      </p:sp>
      <p:sp>
        <p:nvSpPr>
          <p:cNvPr id="3" name="TextBox 2">
            <a:extLst>
              <a:ext uri="{FF2B5EF4-FFF2-40B4-BE49-F238E27FC236}">
                <a16:creationId xmlns:a16="http://schemas.microsoft.com/office/drawing/2014/main" xmlns="" id="{E09E0962-EBC5-427E-8CC5-3799848E4140}"/>
              </a:ext>
            </a:extLst>
          </p:cNvPr>
          <p:cNvSpPr txBox="1"/>
          <p:nvPr/>
        </p:nvSpPr>
        <p:spPr>
          <a:xfrm>
            <a:off x="1470990" y="2076185"/>
            <a:ext cx="9654209" cy="4015330"/>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Theo thống kê, trung bình mỗi năm, qua kiểm tra, kiểm soát các cơ quan chức năng đã phát hiện trên 850.000 tài liệu chiến tranh tâm lý, phản động, ân xá quốc tế, tài liệu tuyên truyền tà đạo trái phép; gần 750.000 tài liệu tuyên truyền chống Đảng, Nhà nước được tán phát vào Việt Nam qua đường bưu chính. Từ 2010 đến 2019 đã có 53.744 lượt cổng thông tin, trang tin điện tử có tên miền .vn bị tấn công, trong đó có 2.393 lượt cổng thông tin, trang tin điện tử của các cơ quan Đảng, Nhà nước “.gov.vn”, xuất hiện nhiều cuộc tấn công mang màu sắc chính trị, gây ra những hậu quả nghiêm trọng.</a:t>
            </a:r>
            <a:endParaRPr lang="en-US" dirty="0"/>
          </a:p>
        </p:txBody>
      </p:sp>
    </p:spTree>
    <p:extLst>
      <p:ext uri="{BB962C8B-B14F-4D97-AF65-F5344CB8AC3E}">
        <p14:creationId xmlns:p14="http://schemas.microsoft.com/office/powerpoint/2010/main" val="4084851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10710"/>
            <a:ext cx="1470991" cy="1450342"/>
          </a:xfrm>
          <a:prstGeom prst="rect">
            <a:avLst/>
          </a:prstGeom>
        </p:spPr>
      </p:pic>
      <p:pic>
        <p:nvPicPr>
          <p:cNvPr id="10" name="Picture 9"/>
          <p:cNvPicPr>
            <a:picLocks noChangeAspect="1"/>
          </p:cNvPicPr>
          <p:nvPr/>
        </p:nvPicPr>
        <p:blipFill>
          <a:blip r:embed="rId3"/>
          <a:stretch>
            <a:fillRect/>
          </a:stretch>
        </p:blipFill>
        <p:spPr>
          <a:xfrm>
            <a:off x="10641958" y="10710"/>
            <a:ext cx="1550042" cy="1293989"/>
          </a:xfrm>
          <a:prstGeom prst="rect">
            <a:avLst/>
          </a:prstGeom>
        </p:spPr>
      </p:pic>
      <p:sp>
        <p:nvSpPr>
          <p:cNvPr id="2" name="Rectangle 1"/>
          <p:cNvSpPr/>
          <p:nvPr/>
        </p:nvSpPr>
        <p:spPr>
          <a:xfrm>
            <a:off x="4368540" y="6139520"/>
            <a:ext cx="3454920" cy="300082"/>
          </a:xfrm>
          <a:prstGeom prst="rect">
            <a:avLst/>
          </a:prstGeom>
        </p:spPr>
        <p:txBody>
          <a:bodyPr wrap="none">
            <a:spAutoFit/>
          </a:bodyPr>
          <a:lstStyle/>
          <a:p>
            <a:pPr algn="ctr"/>
            <a:r>
              <a:rPr lang="en-US" sz="1350"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11" name="TextBox 10">
            <a:extLst>
              <a:ext uri="{FF2B5EF4-FFF2-40B4-BE49-F238E27FC236}">
                <a16:creationId xmlns:a16="http://schemas.microsoft.com/office/drawing/2014/main" xmlns="" id="{7C1D733E-EF55-4707-B6D4-F4EF93675A0F}"/>
              </a:ext>
            </a:extLst>
          </p:cNvPr>
          <p:cNvSpPr txBox="1"/>
          <p:nvPr/>
        </p:nvSpPr>
        <p:spPr>
          <a:xfrm>
            <a:off x="1997764" y="350592"/>
            <a:ext cx="8378687" cy="954107"/>
          </a:xfrm>
          <a:prstGeom prst="rect">
            <a:avLst/>
          </a:prstGeom>
          <a:noFill/>
        </p:spPr>
        <p:txBody>
          <a:bodyPr wrap="square" rtlCol="0">
            <a:spAutoFit/>
          </a:bodyPr>
          <a:lstStyle/>
          <a:p>
            <a:pPr algn="just"/>
            <a:r>
              <a:rPr lang="en-US" sz="2800" b="1" dirty="0">
                <a:latin typeface="Arial" panose="020B0604020202020204" pitchFamily="34" charset="0"/>
                <a:cs typeface="Arial" panose="020B0604020202020204" pitchFamily="34" charset="0"/>
              </a:rPr>
              <a:t>I. NHỮNG VẤN ĐỀ CHUNG VỀ AN TOÀN THÔNG TIN VÀ KHÔNG GIAN MẠNG</a:t>
            </a:r>
          </a:p>
        </p:txBody>
      </p:sp>
      <p:sp>
        <p:nvSpPr>
          <p:cNvPr id="4" name="TextBox 3">
            <a:extLst>
              <a:ext uri="{FF2B5EF4-FFF2-40B4-BE49-F238E27FC236}">
                <a16:creationId xmlns:a16="http://schemas.microsoft.com/office/drawing/2014/main" xmlns="" id="{766853BF-7D3F-41D5-A0F8-05D0C23BC1F3}"/>
              </a:ext>
            </a:extLst>
          </p:cNvPr>
          <p:cNvSpPr txBox="1"/>
          <p:nvPr/>
        </p:nvSpPr>
        <p:spPr>
          <a:xfrm>
            <a:off x="1381539" y="1702765"/>
            <a:ext cx="8885583" cy="458780"/>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1.2. Tình hình an toàn thông tin hiện nay ở Việt Nam</a:t>
            </a:r>
            <a:endParaRPr lang="en-US" dirty="0"/>
          </a:p>
        </p:txBody>
      </p:sp>
      <p:sp>
        <p:nvSpPr>
          <p:cNvPr id="3" name="TextBox 2">
            <a:extLst>
              <a:ext uri="{FF2B5EF4-FFF2-40B4-BE49-F238E27FC236}">
                <a16:creationId xmlns:a16="http://schemas.microsoft.com/office/drawing/2014/main" xmlns="" id="{F19DFA62-126A-4E55-9845-9FF9C67DB0B1}"/>
              </a:ext>
            </a:extLst>
          </p:cNvPr>
          <p:cNvSpPr txBox="1"/>
          <p:nvPr/>
        </p:nvSpPr>
        <p:spPr>
          <a:xfrm>
            <a:off x="1252537" y="2862653"/>
            <a:ext cx="9686925" cy="2420021"/>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i="0" dirty="0">
                <a:solidFill>
                  <a:schemeClr val="tx1"/>
                </a:solidFill>
                <a:effectLst/>
                <a:latin typeface="Segoe UI" panose="020B0502040204020203" pitchFamily="34" charset="0"/>
              </a:rPr>
              <a:t>Năm 2020, thiệt hại do virus máy tính gây ra đối với người dùng Việt Nam đã đạt kỷ lục mới, vượt mốc 1 tỷ USD (23,9 nghìn tỷ đồng). Đây là kết quả được đưa ra từ chương trình đánh giá an ninh mạng do Tập đoàn công nghệ Bkav thực hiện tháng 12/2020. </a:t>
            </a:r>
            <a:endParaRPr lang="en-US" i="0" dirty="0">
              <a:solidFill>
                <a:schemeClr val="tx1"/>
              </a:solidFill>
              <a:effectLst/>
              <a:latin typeface="Segoe UI" panose="020B0502040204020203" pitchFamily="34" charset="0"/>
            </a:endParaRPr>
          </a:p>
          <a:p>
            <a:pPr algn="r"/>
            <a:r>
              <a:rPr lang="vi-VN" sz="1800" dirty="0">
                <a:solidFill>
                  <a:schemeClr val="tx1"/>
                </a:solidFill>
              </a:rPr>
              <a:t>Tập đoàn BKAV, Báo cáo tổng kết công tác an ninh mạng năm 20</a:t>
            </a:r>
            <a:r>
              <a:rPr lang="en-US" sz="1800" dirty="0">
                <a:solidFill>
                  <a:schemeClr val="tx1"/>
                </a:solidFill>
              </a:rPr>
              <a:t>20</a:t>
            </a:r>
            <a:r>
              <a:rPr lang="vi-VN" sz="1800" dirty="0">
                <a:solidFill>
                  <a:schemeClr val="tx1"/>
                </a:solidFill>
              </a:rPr>
              <a:t>.</a:t>
            </a:r>
            <a:endParaRPr lang="en-US" sz="1800" dirty="0">
              <a:solidFill>
                <a:schemeClr val="tx1"/>
              </a:solidFill>
            </a:endParaRPr>
          </a:p>
        </p:txBody>
      </p:sp>
    </p:spTree>
    <p:extLst>
      <p:ext uri="{BB962C8B-B14F-4D97-AF65-F5344CB8AC3E}">
        <p14:creationId xmlns:p14="http://schemas.microsoft.com/office/powerpoint/2010/main" val="2105661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10710"/>
            <a:ext cx="1470991" cy="1450342"/>
          </a:xfrm>
          <a:prstGeom prst="rect">
            <a:avLst/>
          </a:prstGeom>
        </p:spPr>
      </p:pic>
      <p:pic>
        <p:nvPicPr>
          <p:cNvPr id="10" name="Picture 9"/>
          <p:cNvPicPr>
            <a:picLocks noChangeAspect="1"/>
          </p:cNvPicPr>
          <p:nvPr/>
        </p:nvPicPr>
        <p:blipFill>
          <a:blip r:embed="rId3"/>
          <a:stretch>
            <a:fillRect/>
          </a:stretch>
        </p:blipFill>
        <p:spPr>
          <a:xfrm>
            <a:off x="10641958" y="10710"/>
            <a:ext cx="1550042" cy="1293989"/>
          </a:xfrm>
          <a:prstGeom prst="rect">
            <a:avLst/>
          </a:prstGeom>
        </p:spPr>
      </p:pic>
      <p:sp>
        <p:nvSpPr>
          <p:cNvPr id="2" name="Rectangle 1"/>
          <p:cNvSpPr/>
          <p:nvPr/>
        </p:nvSpPr>
        <p:spPr>
          <a:xfrm>
            <a:off x="4368540" y="6139520"/>
            <a:ext cx="3454920" cy="300082"/>
          </a:xfrm>
          <a:prstGeom prst="rect">
            <a:avLst/>
          </a:prstGeom>
        </p:spPr>
        <p:txBody>
          <a:bodyPr wrap="none">
            <a:spAutoFit/>
          </a:bodyPr>
          <a:lstStyle/>
          <a:p>
            <a:pPr algn="ctr"/>
            <a:r>
              <a:rPr lang="en-US" sz="1350"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11" name="TextBox 10">
            <a:extLst>
              <a:ext uri="{FF2B5EF4-FFF2-40B4-BE49-F238E27FC236}">
                <a16:creationId xmlns:a16="http://schemas.microsoft.com/office/drawing/2014/main" xmlns="" id="{7C1D733E-EF55-4707-B6D4-F4EF93675A0F}"/>
              </a:ext>
            </a:extLst>
          </p:cNvPr>
          <p:cNvSpPr txBox="1"/>
          <p:nvPr/>
        </p:nvSpPr>
        <p:spPr>
          <a:xfrm>
            <a:off x="1997764" y="350592"/>
            <a:ext cx="8378687" cy="954107"/>
          </a:xfrm>
          <a:prstGeom prst="rect">
            <a:avLst/>
          </a:prstGeom>
          <a:noFill/>
        </p:spPr>
        <p:txBody>
          <a:bodyPr wrap="square" rtlCol="0">
            <a:spAutoFit/>
          </a:bodyPr>
          <a:lstStyle/>
          <a:p>
            <a:pPr algn="just"/>
            <a:r>
              <a:rPr lang="en-US" sz="2800" b="1" dirty="0">
                <a:latin typeface="Arial" panose="020B0604020202020204" pitchFamily="34" charset="0"/>
                <a:cs typeface="Arial" panose="020B0604020202020204" pitchFamily="34" charset="0"/>
              </a:rPr>
              <a:t>I. NHỮNG VẤN ĐỀ CHUNG VỀ AN TOÀN THÔNG TIN VÀ KHÔNG GIAN MẠNG</a:t>
            </a:r>
          </a:p>
        </p:txBody>
      </p:sp>
      <p:sp>
        <p:nvSpPr>
          <p:cNvPr id="4" name="TextBox 3">
            <a:extLst>
              <a:ext uri="{FF2B5EF4-FFF2-40B4-BE49-F238E27FC236}">
                <a16:creationId xmlns:a16="http://schemas.microsoft.com/office/drawing/2014/main" xmlns="" id="{766853BF-7D3F-41D5-A0F8-05D0C23BC1F3}"/>
              </a:ext>
            </a:extLst>
          </p:cNvPr>
          <p:cNvSpPr txBox="1"/>
          <p:nvPr/>
        </p:nvSpPr>
        <p:spPr>
          <a:xfrm>
            <a:off x="1381539" y="1702765"/>
            <a:ext cx="8885583" cy="458780"/>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1.2. Tình hình an toàn thông tin hiện nay ở Việt Nam</a:t>
            </a:r>
            <a:endParaRPr lang="en-US" dirty="0"/>
          </a:p>
        </p:txBody>
      </p:sp>
      <p:sp>
        <p:nvSpPr>
          <p:cNvPr id="3" name="TextBox 2">
            <a:extLst>
              <a:ext uri="{FF2B5EF4-FFF2-40B4-BE49-F238E27FC236}">
                <a16:creationId xmlns:a16="http://schemas.microsoft.com/office/drawing/2014/main" xmlns="" id="{23A968C2-C87E-4487-8A5E-4DBDA46D5EE9}"/>
              </a:ext>
            </a:extLst>
          </p:cNvPr>
          <p:cNvSpPr txBox="1"/>
          <p:nvPr/>
        </p:nvSpPr>
        <p:spPr>
          <a:xfrm>
            <a:off x="1381539" y="2486025"/>
            <a:ext cx="9534111" cy="1477328"/>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Từ 2001 đến 2019, các cơ quan chức năng đã phát hiện hơn 1.100 vụ lộ, mất bí mật nhà nước, trong đó lộ, mất bí mật nhà nước qua hệ thống thông tin chiếm tỷ lệ lớn với trên 80% số vụ. Tháng 3/2018, Facebook cũng đã để lộ dữ liệu cá nhân để một nhà phát triển bán lại cho Công ty Cambridge Analityca, dẫn tới 87 triệu dữ liệu thông tin người dùng bị lộ, trong đó có 427.466 tài khoản của người dùng Việt Nam.</a:t>
            </a:r>
            <a:endParaRPr lang="en-US" dirty="0"/>
          </a:p>
        </p:txBody>
      </p:sp>
    </p:spTree>
    <p:extLst>
      <p:ext uri="{BB962C8B-B14F-4D97-AF65-F5344CB8AC3E}">
        <p14:creationId xmlns:p14="http://schemas.microsoft.com/office/powerpoint/2010/main" val="3236956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10710"/>
            <a:ext cx="1470991" cy="1450342"/>
          </a:xfrm>
          <a:prstGeom prst="rect">
            <a:avLst/>
          </a:prstGeom>
        </p:spPr>
      </p:pic>
      <p:pic>
        <p:nvPicPr>
          <p:cNvPr id="10" name="Picture 9"/>
          <p:cNvPicPr>
            <a:picLocks noChangeAspect="1"/>
          </p:cNvPicPr>
          <p:nvPr/>
        </p:nvPicPr>
        <p:blipFill>
          <a:blip r:embed="rId3"/>
          <a:stretch>
            <a:fillRect/>
          </a:stretch>
        </p:blipFill>
        <p:spPr>
          <a:xfrm>
            <a:off x="10641958" y="10710"/>
            <a:ext cx="1550042" cy="1293989"/>
          </a:xfrm>
          <a:prstGeom prst="rect">
            <a:avLst/>
          </a:prstGeom>
        </p:spPr>
      </p:pic>
      <p:sp>
        <p:nvSpPr>
          <p:cNvPr id="2" name="Rectangle 1"/>
          <p:cNvSpPr/>
          <p:nvPr/>
        </p:nvSpPr>
        <p:spPr>
          <a:xfrm>
            <a:off x="4368540" y="6139520"/>
            <a:ext cx="3454920" cy="300082"/>
          </a:xfrm>
          <a:prstGeom prst="rect">
            <a:avLst/>
          </a:prstGeom>
        </p:spPr>
        <p:txBody>
          <a:bodyPr wrap="none">
            <a:spAutoFit/>
          </a:bodyPr>
          <a:lstStyle/>
          <a:p>
            <a:pPr algn="ctr"/>
            <a:r>
              <a:rPr lang="en-US" sz="1350"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11" name="TextBox 10">
            <a:extLst>
              <a:ext uri="{FF2B5EF4-FFF2-40B4-BE49-F238E27FC236}">
                <a16:creationId xmlns:a16="http://schemas.microsoft.com/office/drawing/2014/main" xmlns="" id="{7C1D733E-EF55-4707-B6D4-F4EF93675A0F}"/>
              </a:ext>
            </a:extLst>
          </p:cNvPr>
          <p:cNvSpPr txBox="1"/>
          <p:nvPr/>
        </p:nvSpPr>
        <p:spPr>
          <a:xfrm>
            <a:off x="1997764" y="350592"/>
            <a:ext cx="8378687" cy="954107"/>
          </a:xfrm>
          <a:prstGeom prst="rect">
            <a:avLst/>
          </a:prstGeom>
          <a:noFill/>
        </p:spPr>
        <p:txBody>
          <a:bodyPr wrap="square" rtlCol="0">
            <a:spAutoFit/>
          </a:bodyPr>
          <a:lstStyle/>
          <a:p>
            <a:pPr algn="just"/>
            <a:r>
              <a:rPr lang="en-US" sz="2800" b="1" dirty="0">
                <a:latin typeface="Arial" panose="020B0604020202020204" pitchFamily="34" charset="0"/>
                <a:cs typeface="Arial" panose="020B0604020202020204" pitchFamily="34" charset="0"/>
              </a:rPr>
              <a:t>I. NHỮNG VẤN ĐỀ CHUNG VỀ AN TOÀN THÔNG TIN VÀ KHÔNG GIAN MẠNG</a:t>
            </a:r>
          </a:p>
        </p:txBody>
      </p:sp>
      <p:sp>
        <p:nvSpPr>
          <p:cNvPr id="3" name="TextBox 2">
            <a:extLst>
              <a:ext uri="{FF2B5EF4-FFF2-40B4-BE49-F238E27FC236}">
                <a16:creationId xmlns:a16="http://schemas.microsoft.com/office/drawing/2014/main" xmlns="" id="{79555136-59B1-458E-994E-F0EAE0F800C0}"/>
              </a:ext>
            </a:extLst>
          </p:cNvPr>
          <p:cNvSpPr txBox="1"/>
          <p:nvPr/>
        </p:nvSpPr>
        <p:spPr>
          <a:xfrm>
            <a:off x="1550042" y="1638300"/>
            <a:ext cx="9091916" cy="368755"/>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1.3. Tình hình không gian mạng ở Việt Nam hiện nay</a:t>
            </a:r>
            <a:endParaRPr lang="en-US" dirty="0"/>
          </a:p>
        </p:txBody>
      </p:sp>
      <p:sp>
        <p:nvSpPr>
          <p:cNvPr id="4" name="TextBox 3">
            <a:extLst>
              <a:ext uri="{FF2B5EF4-FFF2-40B4-BE49-F238E27FC236}">
                <a16:creationId xmlns:a16="http://schemas.microsoft.com/office/drawing/2014/main" xmlns="" id="{4CB9C711-5B14-4F7C-9CB9-19282048AFBB}"/>
              </a:ext>
            </a:extLst>
          </p:cNvPr>
          <p:cNvSpPr txBox="1"/>
          <p:nvPr/>
        </p:nvSpPr>
        <p:spPr>
          <a:xfrm>
            <a:off x="4584960" y="2432412"/>
            <a:ext cx="6477000" cy="3620158"/>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Hiện nay, Kết cấu hạ tầng viễn thông ở nước ta được xây dựng khá đồng bộ; kinh tế số được hình thành và phát triển nhanh, ngày càng trở thành bộ phận quan trọng của nền kinh tế. Công nghệ số được áp dụng ở hầu hết các ngành; xuất hiện ngày càng nhiều hình thức kinh doanh, dịch vụ mới xuyên quốc gia, dựa trên nền tảng công nghệ số và int</a:t>
            </a:r>
            <a:r>
              <a:rPr lang="en-US" dirty="0"/>
              <a:t>er</a:t>
            </a:r>
            <a:r>
              <a:rPr lang="vi-VN" dirty="0"/>
              <a:t>n</a:t>
            </a:r>
            <a:r>
              <a:rPr lang="en-US" dirty="0"/>
              <a:t>e</a:t>
            </a:r>
            <a:r>
              <a:rPr lang="vi-VN" dirty="0"/>
              <a:t>t. </a:t>
            </a:r>
            <a:endParaRPr lang="en-US" dirty="0"/>
          </a:p>
        </p:txBody>
      </p:sp>
      <p:sp>
        <p:nvSpPr>
          <p:cNvPr id="5" name="TextBox 4">
            <a:extLst>
              <a:ext uri="{FF2B5EF4-FFF2-40B4-BE49-F238E27FC236}">
                <a16:creationId xmlns:a16="http://schemas.microsoft.com/office/drawing/2014/main" xmlns="" id="{7D28CDB6-70E3-46FD-8876-3C5259710F95}"/>
              </a:ext>
            </a:extLst>
          </p:cNvPr>
          <p:cNvSpPr txBox="1"/>
          <p:nvPr/>
        </p:nvSpPr>
        <p:spPr>
          <a:xfrm>
            <a:off x="1400175" y="2590800"/>
            <a:ext cx="3086100" cy="3286125"/>
          </a:xfrm>
          <a:prstGeom prst="rect">
            <a:avLst/>
          </a:prstGeom>
          <a:solidFill>
            <a:srgbClr val="0070C0"/>
          </a:solidFill>
        </p:spPr>
        <p:txBody>
          <a:bodyPr wrap="square" rtlCol="0">
            <a:spAutoFit/>
          </a:bodyPr>
          <a:lstStyle/>
          <a:p>
            <a:endParaRPr lang="en-US" dirty="0"/>
          </a:p>
        </p:txBody>
      </p:sp>
      <p:sp>
        <p:nvSpPr>
          <p:cNvPr id="6" name="TextBox 5">
            <a:extLst>
              <a:ext uri="{FF2B5EF4-FFF2-40B4-BE49-F238E27FC236}">
                <a16:creationId xmlns:a16="http://schemas.microsoft.com/office/drawing/2014/main" xmlns="" id="{1251940C-2A5C-46D6-B589-F757C0CC7B73}"/>
              </a:ext>
            </a:extLst>
          </p:cNvPr>
          <p:cNvSpPr txBox="1"/>
          <p:nvPr/>
        </p:nvSpPr>
        <p:spPr>
          <a:xfrm>
            <a:off x="1652587" y="3015675"/>
            <a:ext cx="2581275" cy="2436373"/>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solidFill>
                  <a:schemeClr val="bg1"/>
                </a:solidFill>
              </a:rPr>
              <a:t>Việt Nam hiện đứng trong top 40 nước ứng dụng công nghệ thông tin hàng đầu thế giới.</a:t>
            </a:r>
            <a:endParaRPr lang="en-US" dirty="0">
              <a:solidFill>
                <a:schemeClr val="bg1"/>
              </a:solidFill>
            </a:endParaRPr>
          </a:p>
        </p:txBody>
      </p:sp>
    </p:spTree>
    <p:extLst>
      <p:ext uri="{BB962C8B-B14F-4D97-AF65-F5344CB8AC3E}">
        <p14:creationId xmlns:p14="http://schemas.microsoft.com/office/powerpoint/2010/main" val="144745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arn(inVertical)">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10710"/>
            <a:ext cx="1470991" cy="1450342"/>
          </a:xfrm>
          <a:prstGeom prst="rect">
            <a:avLst/>
          </a:prstGeom>
        </p:spPr>
      </p:pic>
      <p:pic>
        <p:nvPicPr>
          <p:cNvPr id="10" name="Picture 9"/>
          <p:cNvPicPr>
            <a:picLocks noChangeAspect="1"/>
          </p:cNvPicPr>
          <p:nvPr/>
        </p:nvPicPr>
        <p:blipFill>
          <a:blip r:embed="rId3"/>
          <a:stretch>
            <a:fillRect/>
          </a:stretch>
        </p:blipFill>
        <p:spPr>
          <a:xfrm>
            <a:off x="10641958" y="10710"/>
            <a:ext cx="1550042" cy="1293989"/>
          </a:xfrm>
          <a:prstGeom prst="rect">
            <a:avLst/>
          </a:prstGeom>
        </p:spPr>
      </p:pic>
      <p:sp>
        <p:nvSpPr>
          <p:cNvPr id="2" name="Rectangle 1"/>
          <p:cNvSpPr/>
          <p:nvPr/>
        </p:nvSpPr>
        <p:spPr>
          <a:xfrm>
            <a:off x="4368540" y="6139520"/>
            <a:ext cx="3454920" cy="300082"/>
          </a:xfrm>
          <a:prstGeom prst="rect">
            <a:avLst/>
          </a:prstGeom>
        </p:spPr>
        <p:txBody>
          <a:bodyPr wrap="none">
            <a:spAutoFit/>
          </a:bodyPr>
          <a:lstStyle/>
          <a:p>
            <a:pPr algn="ctr"/>
            <a:r>
              <a:rPr lang="en-US" sz="1350"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11" name="TextBox 10">
            <a:extLst>
              <a:ext uri="{FF2B5EF4-FFF2-40B4-BE49-F238E27FC236}">
                <a16:creationId xmlns:a16="http://schemas.microsoft.com/office/drawing/2014/main" xmlns="" id="{7C1D733E-EF55-4707-B6D4-F4EF93675A0F}"/>
              </a:ext>
            </a:extLst>
          </p:cNvPr>
          <p:cNvSpPr txBox="1"/>
          <p:nvPr/>
        </p:nvSpPr>
        <p:spPr>
          <a:xfrm>
            <a:off x="1736498" y="350592"/>
            <a:ext cx="8639954" cy="954107"/>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II. PHÒNG, CHỐNG VI PHẠM PHÁP LUẬT        TRÊN KHÔNG GIAN MẠNG</a:t>
            </a:r>
          </a:p>
        </p:txBody>
      </p:sp>
      <p:sp>
        <p:nvSpPr>
          <p:cNvPr id="8" name="TextBox 7">
            <a:extLst>
              <a:ext uri="{FF2B5EF4-FFF2-40B4-BE49-F238E27FC236}">
                <a16:creationId xmlns:a16="http://schemas.microsoft.com/office/drawing/2014/main" xmlns="" id="{0ADAAEBD-48DC-48A1-B260-01B0AC045998}"/>
              </a:ext>
            </a:extLst>
          </p:cNvPr>
          <p:cNvSpPr txBox="1"/>
          <p:nvPr/>
        </p:nvSpPr>
        <p:spPr>
          <a:xfrm>
            <a:off x="1470990" y="1714500"/>
            <a:ext cx="5410200" cy="458780"/>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2.1. Nguyên tắc bảo vệ an mạng</a:t>
            </a:r>
            <a:endParaRPr lang="en-US" dirty="0"/>
          </a:p>
        </p:txBody>
      </p:sp>
      <p:sp>
        <p:nvSpPr>
          <p:cNvPr id="3" name="Rectangle 2">
            <a:extLst>
              <a:ext uri="{FF2B5EF4-FFF2-40B4-BE49-F238E27FC236}">
                <a16:creationId xmlns:a16="http://schemas.microsoft.com/office/drawing/2014/main" xmlns="" id="{02F7C0BB-9B5D-4B50-90A8-8B58F59E0E5B}"/>
              </a:ext>
            </a:extLst>
          </p:cNvPr>
          <p:cNvSpPr/>
          <p:nvPr/>
        </p:nvSpPr>
        <p:spPr>
          <a:xfrm>
            <a:off x="6096000" y="2484762"/>
            <a:ext cx="4953000" cy="3343275"/>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xmlns="" id="{4A6352F7-98BE-4136-8211-78997AC49315}"/>
              </a:ext>
            </a:extLst>
          </p:cNvPr>
          <p:cNvSpPr txBox="1"/>
          <p:nvPr/>
        </p:nvSpPr>
        <p:spPr>
          <a:xfrm>
            <a:off x="6432274" y="2962154"/>
            <a:ext cx="4280452" cy="2041200"/>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 Tuân thủ Hiến pháp và pháp luật; bảo đảm lợi ích của Nhà nước, quyền và lợi ích hợp pháp của cơ quan, tổ chức, cá nhân.</a:t>
            </a:r>
            <a:endParaRPr lang="en-US" dirty="0"/>
          </a:p>
        </p:txBody>
      </p:sp>
      <p:pic>
        <p:nvPicPr>
          <p:cNvPr id="5" name="Picture 4">
            <a:extLst>
              <a:ext uri="{FF2B5EF4-FFF2-40B4-BE49-F238E27FC236}">
                <a16:creationId xmlns:a16="http://schemas.microsoft.com/office/drawing/2014/main" xmlns="" id="{3EE091DF-579C-4B60-B22C-7650367DD381}"/>
              </a:ext>
            </a:extLst>
          </p:cNvPr>
          <p:cNvPicPr>
            <a:picLocks noChangeAspect="1"/>
          </p:cNvPicPr>
          <p:nvPr/>
        </p:nvPicPr>
        <p:blipFill>
          <a:blip r:embed="rId4"/>
          <a:stretch>
            <a:fillRect/>
          </a:stretch>
        </p:blipFill>
        <p:spPr>
          <a:xfrm>
            <a:off x="1070529" y="2483500"/>
            <a:ext cx="4638675" cy="3365640"/>
          </a:xfrm>
          <a:prstGeom prst="rect">
            <a:avLst/>
          </a:prstGeom>
        </p:spPr>
      </p:pic>
    </p:spTree>
    <p:extLst>
      <p:ext uri="{BB962C8B-B14F-4D97-AF65-F5344CB8AC3E}">
        <p14:creationId xmlns:p14="http://schemas.microsoft.com/office/powerpoint/2010/main" val="2041702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60643" y="418398"/>
            <a:ext cx="6460434" cy="646331"/>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NỘI DUNG</a:t>
            </a:r>
          </a:p>
        </p:txBody>
      </p:sp>
      <p:sp>
        <p:nvSpPr>
          <p:cNvPr id="5" name="TextBox 4"/>
          <p:cNvSpPr txBox="1"/>
          <p:nvPr/>
        </p:nvSpPr>
        <p:spPr>
          <a:xfrm>
            <a:off x="1324801" y="2093310"/>
            <a:ext cx="9858375" cy="954107"/>
          </a:xfrm>
          <a:prstGeom prst="rect">
            <a:avLst/>
          </a:prstGeom>
          <a:noFill/>
        </p:spPr>
        <p:txBody>
          <a:bodyPr wrap="square" rtlCol="0">
            <a:spAutoFit/>
          </a:bodyPr>
          <a:lstStyle/>
          <a:p>
            <a:pPr algn="just"/>
            <a:r>
              <a:rPr lang="en-US" sz="2800" b="1" dirty="0">
                <a:latin typeface="Arial" panose="020B0604020202020204" pitchFamily="34" charset="0"/>
                <a:cs typeface="Arial" panose="020B0604020202020204" pitchFamily="34" charset="0"/>
              </a:rPr>
              <a:t>I. NHỮNG VẤN ĐỀ CHUNG VỀ AN TOÀN THÔNG TIN VÀ KHÔNG GIAN MẠNG</a:t>
            </a:r>
          </a:p>
        </p:txBody>
      </p:sp>
      <p:pic>
        <p:nvPicPr>
          <p:cNvPr id="9" name="Picture 8"/>
          <p:cNvPicPr>
            <a:picLocks noChangeAspect="1"/>
          </p:cNvPicPr>
          <p:nvPr/>
        </p:nvPicPr>
        <p:blipFill>
          <a:blip r:embed="rId2"/>
          <a:stretch>
            <a:fillRect/>
          </a:stretch>
        </p:blipFill>
        <p:spPr>
          <a:xfrm>
            <a:off x="-1" y="10710"/>
            <a:ext cx="1470991" cy="1450342"/>
          </a:xfrm>
          <a:prstGeom prst="rect">
            <a:avLst/>
          </a:prstGeom>
        </p:spPr>
      </p:pic>
      <p:pic>
        <p:nvPicPr>
          <p:cNvPr id="10" name="Picture 9"/>
          <p:cNvPicPr>
            <a:picLocks noChangeAspect="1"/>
          </p:cNvPicPr>
          <p:nvPr/>
        </p:nvPicPr>
        <p:blipFill>
          <a:blip r:embed="rId3"/>
          <a:stretch>
            <a:fillRect/>
          </a:stretch>
        </p:blipFill>
        <p:spPr>
          <a:xfrm>
            <a:off x="10641958" y="10710"/>
            <a:ext cx="1550042" cy="1293989"/>
          </a:xfrm>
          <a:prstGeom prst="rect">
            <a:avLst/>
          </a:prstGeom>
        </p:spPr>
      </p:pic>
      <p:sp>
        <p:nvSpPr>
          <p:cNvPr id="2" name="Rectangle 1"/>
          <p:cNvSpPr/>
          <p:nvPr/>
        </p:nvSpPr>
        <p:spPr>
          <a:xfrm>
            <a:off x="4368541" y="5671211"/>
            <a:ext cx="3454920" cy="300082"/>
          </a:xfrm>
          <a:prstGeom prst="rect">
            <a:avLst/>
          </a:prstGeom>
        </p:spPr>
        <p:txBody>
          <a:bodyPr wrap="none">
            <a:spAutoFit/>
          </a:bodyPr>
          <a:lstStyle/>
          <a:p>
            <a:pPr algn="ctr"/>
            <a:r>
              <a:rPr lang="en-US" sz="1350"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3" name="Rectangle 2"/>
          <p:cNvSpPr/>
          <p:nvPr/>
        </p:nvSpPr>
        <p:spPr>
          <a:xfrm rot="10800000" flipV="1">
            <a:off x="887104" y="3595117"/>
            <a:ext cx="10296072" cy="954107"/>
          </a:xfrm>
          <a:prstGeom prst="rect">
            <a:avLst/>
          </a:prstGeom>
        </p:spPr>
        <p:txBody>
          <a:bodyPr wrap="square">
            <a:spAutoFit/>
          </a:bodyPr>
          <a:lstStyle/>
          <a:p>
            <a:pPr algn="ctr"/>
            <a:r>
              <a:rPr lang="en-US" sz="2800" b="1" dirty="0">
                <a:latin typeface="Arial" panose="020B0604020202020204" pitchFamily="34" charset="0"/>
                <a:cs typeface="Arial" panose="020B0604020202020204" pitchFamily="34" charset="0"/>
              </a:rPr>
              <a:t>II. PHÒNG, CHỐNG VI PHẠM PHÁP </a:t>
            </a:r>
            <a:r>
              <a:rPr lang="en-US" sz="2800" b="1" dirty="0" smtClean="0">
                <a:latin typeface="Arial" panose="020B0604020202020204" pitchFamily="34" charset="0"/>
                <a:cs typeface="Arial" panose="020B0604020202020204" pitchFamily="34" charset="0"/>
              </a:rPr>
              <a:t>LUẬT </a:t>
            </a:r>
            <a:r>
              <a:rPr lang="en-US" sz="2800" b="1" dirty="0">
                <a:latin typeface="Arial" panose="020B0604020202020204" pitchFamily="34" charset="0"/>
                <a:cs typeface="Arial" panose="020B0604020202020204" pitchFamily="34" charset="0"/>
              </a:rPr>
              <a:t>TRÊN KHÔNG GIAN MẠNG</a:t>
            </a:r>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0759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10710"/>
            <a:ext cx="1470991" cy="1450342"/>
          </a:xfrm>
          <a:prstGeom prst="rect">
            <a:avLst/>
          </a:prstGeom>
        </p:spPr>
      </p:pic>
      <p:pic>
        <p:nvPicPr>
          <p:cNvPr id="10" name="Picture 9"/>
          <p:cNvPicPr>
            <a:picLocks noChangeAspect="1"/>
          </p:cNvPicPr>
          <p:nvPr/>
        </p:nvPicPr>
        <p:blipFill>
          <a:blip r:embed="rId3"/>
          <a:stretch>
            <a:fillRect/>
          </a:stretch>
        </p:blipFill>
        <p:spPr>
          <a:xfrm>
            <a:off x="10641958" y="10710"/>
            <a:ext cx="1550042" cy="1293989"/>
          </a:xfrm>
          <a:prstGeom prst="rect">
            <a:avLst/>
          </a:prstGeom>
        </p:spPr>
      </p:pic>
      <p:sp>
        <p:nvSpPr>
          <p:cNvPr id="2" name="Rectangle 1"/>
          <p:cNvSpPr/>
          <p:nvPr/>
        </p:nvSpPr>
        <p:spPr>
          <a:xfrm>
            <a:off x="4368540" y="6139520"/>
            <a:ext cx="3454920" cy="300082"/>
          </a:xfrm>
          <a:prstGeom prst="rect">
            <a:avLst/>
          </a:prstGeom>
        </p:spPr>
        <p:txBody>
          <a:bodyPr wrap="none">
            <a:spAutoFit/>
          </a:bodyPr>
          <a:lstStyle/>
          <a:p>
            <a:pPr algn="ctr"/>
            <a:r>
              <a:rPr lang="en-US" sz="1350"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11" name="TextBox 10">
            <a:extLst>
              <a:ext uri="{FF2B5EF4-FFF2-40B4-BE49-F238E27FC236}">
                <a16:creationId xmlns:a16="http://schemas.microsoft.com/office/drawing/2014/main" xmlns="" id="{7C1D733E-EF55-4707-B6D4-F4EF93675A0F}"/>
              </a:ext>
            </a:extLst>
          </p:cNvPr>
          <p:cNvSpPr txBox="1"/>
          <p:nvPr/>
        </p:nvSpPr>
        <p:spPr>
          <a:xfrm>
            <a:off x="1736498" y="350592"/>
            <a:ext cx="8639954" cy="954107"/>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II. PHÒNG, CHỐNG VI PHẠM PHÁP LUẬT        TRÊN KHÔNG GIAN MẠNG</a:t>
            </a:r>
          </a:p>
        </p:txBody>
      </p:sp>
      <p:sp>
        <p:nvSpPr>
          <p:cNvPr id="8" name="TextBox 7">
            <a:extLst>
              <a:ext uri="{FF2B5EF4-FFF2-40B4-BE49-F238E27FC236}">
                <a16:creationId xmlns:a16="http://schemas.microsoft.com/office/drawing/2014/main" xmlns="" id="{0ADAAEBD-48DC-48A1-B260-01B0AC045998}"/>
              </a:ext>
            </a:extLst>
          </p:cNvPr>
          <p:cNvSpPr txBox="1"/>
          <p:nvPr/>
        </p:nvSpPr>
        <p:spPr>
          <a:xfrm>
            <a:off x="1470990" y="1714500"/>
            <a:ext cx="5672760" cy="458780"/>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2.1. Nguyên tắc bảo vệ an ninh mạng</a:t>
            </a:r>
            <a:endParaRPr lang="en-US" dirty="0"/>
          </a:p>
        </p:txBody>
      </p:sp>
      <p:sp>
        <p:nvSpPr>
          <p:cNvPr id="3" name="Rectangle 2">
            <a:extLst>
              <a:ext uri="{FF2B5EF4-FFF2-40B4-BE49-F238E27FC236}">
                <a16:creationId xmlns:a16="http://schemas.microsoft.com/office/drawing/2014/main" xmlns="" id="{02F7C0BB-9B5D-4B50-90A8-8B58F59E0E5B}"/>
              </a:ext>
            </a:extLst>
          </p:cNvPr>
          <p:cNvSpPr/>
          <p:nvPr/>
        </p:nvSpPr>
        <p:spPr>
          <a:xfrm>
            <a:off x="1470989" y="2484762"/>
            <a:ext cx="5987085" cy="334327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xmlns="" id="{41257F98-B87C-47F2-93AE-5303DE39C085}"/>
              </a:ext>
            </a:extLst>
          </p:cNvPr>
          <p:cNvSpPr txBox="1"/>
          <p:nvPr/>
        </p:nvSpPr>
        <p:spPr>
          <a:xfrm>
            <a:off x="1683231" y="2741492"/>
            <a:ext cx="5562600" cy="2829814"/>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 Đặt dưới sự lãnh đạo của Đảng Cộng sản Việt Nam, sự quản lý thống nhất của Nhà nước; huy động sức mạnh tổng hợp của hệ thống chính trị và toàn dân tộc; phát huy vai trò nòng cốt của lực lượng chuyên trách bảo vệ an ninh mạng.</a:t>
            </a:r>
            <a:endParaRPr lang="en-US" dirty="0"/>
          </a:p>
        </p:txBody>
      </p:sp>
      <p:pic>
        <p:nvPicPr>
          <p:cNvPr id="4" name="Picture 3">
            <a:extLst>
              <a:ext uri="{FF2B5EF4-FFF2-40B4-BE49-F238E27FC236}">
                <a16:creationId xmlns:a16="http://schemas.microsoft.com/office/drawing/2014/main" xmlns="" id="{F6E22570-AE3A-4B9F-A971-C7D20AEDD978}"/>
              </a:ext>
            </a:extLst>
          </p:cNvPr>
          <p:cNvPicPr>
            <a:picLocks noChangeAspect="1"/>
          </p:cNvPicPr>
          <p:nvPr/>
        </p:nvPicPr>
        <p:blipFill>
          <a:blip r:embed="rId4"/>
          <a:stretch>
            <a:fillRect/>
          </a:stretch>
        </p:blipFill>
        <p:spPr>
          <a:xfrm>
            <a:off x="7670317" y="1823284"/>
            <a:ext cx="3359634" cy="4324350"/>
          </a:xfrm>
          <a:prstGeom prst="rect">
            <a:avLst/>
          </a:prstGeom>
        </p:spPr>
      </p:pic>
    </p:spTree>
    <p:extLst>
      <p:ext uri="{BB962C8B-B14F-4D97-AF65-F5344CB8AC3E}">
        <p14:creationId xmlns:p14="http://schemas.microsoft.com/office/powerpoint/2010/main" val="1642311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arn(inVertical)">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10710"/>
            <a:ext cx="1470991" cy="1450342"/>
          </a:xfrm>
          <a:prstGeom prst="rect">
            <a:avLst/>
          </a:prstGeom>
        </p:spPr>
      </p:pic>
      <p:pic>
        <p:nvPicPr>
          <p:cNvPr id="10" name="Picture 9"/>
          <p:cNvPicPr>
            <a:picLocks noChangeAspect="1"/>
          </p:cNvPicPr>
          <p:nvPr/>
        </p:nvPicPr>
        <p:blipFill>
          <a:blip r:embed="rId3"/>
          <a:stretch>
            <a:fillRect/>
          </a:stretch>
        </p:blipFill>
        <p:spPr>
          <a:xfrm>
            <a:off x="10641958" y="10710"/>
            <a:ext cx="1550042" cy="1293989"/>
          </a:xfrm>
          <a:prstGeom prst="rect">
            <a:avLst/>
          </a:prstGeom>
        </p:spPr>
      </p:pic>
      <p:sp>
        <p:nvSpPr>
          <p:cNvPr id="2" name="Rectangle 1"/>
          <p:cNvSpPr/>
          <p:nvPr/>
        </p:nvSpPr>
        <p:spPr>
          <a:xfrm>
            <a:off x="4368540" y="6139520"/>
            <a:ext cx="3454920" cy="300082"/>
          </a:xfrm>
          <a:prstGeom prst="rect">
            <a:avLst/>
          </a:prstGeom>
        </p:spPr>
        <p:txBody>
          <a:bodyPr wrap="none">
            <a:spAutoFit/>
          </a:bodyPr>
          <a:lstStyle/>
          <a:p>
            <a:pPr algn="ctr"/>
            <a:r>
              <a:rPr lang="en-US" sz="1350"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11" name="TextBox 10">
            <a:extLst>
              <a:ext uri="{FF2B5EF4-FFF2-40B4-BE49-F238E27FC236}">
                <a16:creationId xmlns:a16="http://schemas.microsoft.com/office/drawing/2014/main" xmlns="" id="{7C1D733E-EF55-4707-B6D4-F4EF93675A0F}"/>
              </a:ext>
            </a:extLst>
          </p:cNvPr>
          <p:cNvSpPr txBox="1"/>
          <p:nvPr/>
        </p:nvSpPr>
        <p:spPr>
          <a:xfrm>
            <a:off x="1736498" y="350592"/>
            <a:ext cx="8639954" cy="954107"/>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II. PHÒNG, CHỐNG VI PHẠM PHÁP LUẬT        TRÊN KHÔNG GIAN MẠNG</a:t>
            </a:r>
          </a:p>
        </p:txBody>
      </p:sp>
      <p:sp>
        <p:nvSpPr>
          <p:cNvPr id="8" name="TextBox 7">
            <a:extLst>
              <a:ext uri="{FF2B5EF4-FFF2-40B4-BE49-F238E27FC236}">
                <a16:creationId xmlns:a16="http://schemas.microsoft.com/office/drawing/2014/main" xmlns="" id="{0ADAAEBD-48DC-48A1-B260-01B0AC045998}"/>
              </a:ext>
            </a:extLst>
          </p:cNvPr>
          <p:cNvSpPr txBox="1"/>
          <p:nvPr/>
        </p:nvSpPr>
        <p:spPr>
          <a:xfrm>
            <a:off x="1470990" y="1714500"/>
            <a:ext cx="5410200" cy="458780"/>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2.1. Nguyên tắc bảo vệ an mạng</a:t>
            </a:r>
            <a:endParaRPr lang="en-US" dirty="0"/>
          </a:p>
        </p:txBody>
      </p:sp>
      <p:sp>
        <p:nvSpPr>
          <p:cNvPr id="3" name="Rectangle 2">
            <a:extLst>
              <a:ext uri="{FF2B5EF4-FFF2-40B4-BE49-F238E27FC236}">
                <a16:creationId xmlns:a16="http://schemas.microsoft.com/office/drawing/2014/main" xmlns="" id="{02F7C0BB-9B5D-4B50-90A8-8B58F59E0E5B}"/>
              </a:ext>
            </a:extLst>
          </p:cNvPr>
          <p:cNvSpPr/>
          <p:nvPr/>
        </p:nvSpPr>
        <p:spPr>
          <a:xfrm>
            <a:off x="4368540" y="2486025"/>
            <a:ext cx="6394710" cy="3343275"/>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xmlns="" id="{16AD2F76-9F10-4B96-934D-F5A3E39FBA66}"/>
              </a:ext>
            </a:extLst>
          </p:cNvPr>
          <p:cNvSpPr txBox="1"/>
          <p:nvPr/>
        </p:nvSpPr>
        <p:spPr>
          <a:xfrm>
            <a:off x="4546470" y="2741493"/>
            <a:ext cx="6038850" cy="2829814"/>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 Kết hợp chặt chẽ giữa nhiệm vụ bảo vệ an ninh mạng, bảo vệ hệ thống thông tin quan trọng về an ninh quốc gia với nhiệm vụ phát triển kinh tế - xã hội, bảo đảm quyền con người, quyền công dân, tạo điều kiện cho cơ quan, tổ chức, cá nhân hoạt động trên không gian mạng. </a:t>
            </a:r>
            <a:endParaRPr lang="en-US" dirty="0"/>
          </a:p>
        </p:txBody>
      </p:sp>
      <p:pic>
        <p:nvPicPr>
          <p:cNvPr id="4" name="Picture 3">
            <a:extLst>
              <a:ext uri="{FF2B5EF4-FFF2-40B4-BE49-F238E27FC236}">
                <a16:creationId xmlns:a16="http://schemas.microsoft.com/office/drawing/2014/main" xmlns="" id="{7BAEC221-CE80-4583-8C22-BCF869AB1648}"/>
              </a:ext>
            </a:extLst>
          </p:cNvPr>
          <p:cNvPicPr>
            <a:picLocks noChangeAspect="1"/>
          </p:cNvPicPr>
          <p:nvPr/>
        </p:nvPicPr>
        <p:blipFill>
          <a:blip r:embed="rId4"/>
          <a:stretch>
            <a:fillRect/>
          </a:stretch>
        </p:blipFill>
        <p:spPr>
          <a:xfrm>
            <a:off x="1126800" y="3038066"/>
            <a:ext cx="3152775" cy="2236668"/>
          </a:xfrm>
          <a:prstGeom prst="rect">
            <a:avLst/>
          </a:prstGeom>
        </p:spPr>
      </p:pic>
    </p:spTree>
    <p:extLst>
      <p:ext uri="{BB962C8B-B14F-4D97-AF65-F5344CB8AC3E}">
        <p14:creationId xmlns:p14="http://schemas.microsoft.com/office/powerpoint/2010/main" val="2224430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10710"/>
            <a:ext cx="1470991" cy="1450342"/>
          </a:xfrm>
          <a:prstGeom prst="rect">
            <a:avLst/>
          </a:prstGeom>
        </p:spPr>
      </p:pic>
      <p:pic>
        <p:nvPicPr>
          <p:cNvPr id="10" name="Picture 9"/>
          <p:cNvPicPr>
            <a:picLocks noChangeAspect="1"/>
          </p:cNvPicPr>
          <p:nvPr/>
        </p:nvPicPr>
        <p:blipFill>
          <a:blip r:embed="rId3"/>
          <a:stretch>
            <a:fillRect/>
          </a:stretch>
        </p:blipFill>
        <p:spPr>
          <a:xfrm>
            <a:off x="10641958" y="10710"/>
            <a:ext cx="1550042" cy="1293989"/>
          </a:xfrm>
          <a:prstGeom prst="rect">
            <a:avLst/>
          </a:prstGeom>
        </p:spPr>
      </p:pic>
      <p:sp>
        <p:nvSpPr>
          <p:cNvPr id="2" name="Rectangle 1"/>
          <p:cNvSpPr/>
          <p:nvPr/>
        </p:nvSpPr>
        <p:spPr>
          <a:xfrm>
            <a:off x="4368540" y="6139520"/>
            <a:ext cx="3454920" cy="300082"/>
          </a:xfrm>
          <a:prstGeom prst="rect">
            <a:avLst/>
          </a:prstGeom>
        </p:spPr>
        <p:txBody>
          <a:bodyPr wrap="none">
            <a:spAutoFit/>
          </a:bodyPr>
          <a:lstStyle/>
          <a:p>
            <a:pPr algn="ctr"/>
            <a:r>
              <a:rPr lang="en-US" sz="1350"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11" name="TextBox 10">
            <a:extLst>
              <a:ext uri="{FF2B5EF4-FFF2-40B4-BE49-F238E27FC236}">
                <a16:creationId xmlns:a16="http://schemas.microsoft.com/office/drawing/2014/main" xmlns="" id="{7C1D733E-EF55-4707-B6D4-F4EF93675A0F}"/>
              </a:ext>
            </a:extLst>
          </p:cNvPr>
          <p:cNvSpPr txBox="1"/>
          <p:nvPr/>
        </p:nvSpPr>
        <p:spPr>
          <a:xfrm>
            <a:off x="1736498" y="350592"/>
            <a:ext cx="8639954" cy="954107"/>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II. PHÒNG, CHỐNG VI PHẠM PHÁP LUẬT        TRÊN KHÔNG GIAN MẠNG</a:t>
            </a:r>
          </a:p>
        </p:txBody>
      </p:sp>
      <p:sp>
        <p:nvSpPr>
          <p:cNvPr id="8" name="TextBox 7">
            <a:extLst>
              <a:ext uri="{FF2B5EF4-FFF2-40B4-BE49-F238E27FC236}">
                <a16:creationId xmlns:a16="http://schemas.microsoft.com/office/drawing/2014/main" xmlns="" id="{0ADAAEBD-48DC-48A1-B260-01B0AC045998}"/>
              </a:ext>
            </a:extLst>
          </p:cNvPr>
          <p:cNvSpPr txBox="1"/>
          <p:nvPr/>
        </p:nvSpPr>
        <p:spPr>
          <a:xfrm>
            <a:off x="1470990" y="1714500"/>
            <a:ext cx="5410200" cy="458780"/>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2.1. Nguyên tắc bảo vệ an mạng</a:t>
            </a:r>
            <a:endParaRPr lang="en-US" dirty="0"/>
          </a:p>
        </p:txBody>
      </p:sp>
      <p:sp>
        <p:nvSpPr>
          <p:cNvPr id="3" name="Rectangle 2">
            <a:extLst>
              <a:ext uri="{FF2B5EF4-FFF2-40B4-BE49-F238E27FC236}">
                <a16:creationId xmlns:a16="http://schemas.microsoft.com/office/drawing/2014/main" xmlns="" id="{02F7C0BB-9B5D-4B50-90A8-8B58F59E0E5B}"/>
              </a:ext>
            </a:extLst>
          </p:cNvPr>
          <p:cNvSpPr/>
          <p:nvPr/>
        </p:nvSpPr>
        <p:spPr>
          <a:xfrm>
            <a:off x="1470989" y="2484762"/>
            <a:ext cx="6352471" cy="334327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xmlns="" id="{2AF042B0-525F-44EA-AE62-FCDE5CDB9EAD}"/>
              </a:ext>
            </a:extLst>
          </p:cNvPr>
          <p:cNvSpPr txBox="1"/>
          <p:nvPr/>
        </p:nvSpPr>
        <p:spPr>
          <a:xfrm>
            <a:off x="1548906" y="2741492"/>
            <a:ext cx="6196636" cy="2829814"/>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 Chủ động phòng ngừa, phát hiện, ngăn chặn, đấu tranh, làm thất bại mọi hoạt động sử dụng không gian mạng xâm phạm an ninh quốc gia, trật tự, an toàn xã hội, quyền và lợi ích hợp pháp của cơ quan, tổ chức, cá nhân; sẵn sàng ngăn chặn các nguy cơ đe dọa an ninh mạng.</a:t>
            </a:r>
            <a:endParaRPr lang="en-US" dirty="0"/>
          </a:p>
        </p:txBody>
      </p:sp>
      <p:pic>
        <p:nvPicPr>
          <p:cNvPr id="5" name="Picture 4">
            <a:extLst>
              <a:ext uri="{FF2B5EF4-FFF2-40B4-BE49-F238E27FC236}">
                <a16:creationId xmlns:a16="http://schemas.microsoft.com/office/drawing/2014/main" xmlns="" id="{E27B09FA-23F9-44DA-BE0B-F64FFD080102}"/>
              </a:ext>
            </a:extLst>
          </p:cNvPr>
          <p:cNvPicPr>
            <a:picLocks noChangeAspect="1"/>
          </p:cNvPicPr>
          <p:nvPr/>
        </p:nvPicPr>
        <p:blipFill>
          <a:blip r:embed="rId4"/>
          <a:stretch>
            <a:fillRect/>
          </a:stretch>
        </p:blipFill>
        <p:spPr>
          <a:xfrm>
            <a:off x="8272851" y="1714500"/>
            <a:ext cx="2766623" cy="1838326"/>
          </a:xfrm>
          <a:prstGeom prst="rect">
            <a:avLst/>
          </a:prstGeom>
        </p:spPr>
      </p:pic>
      <p:pic>
        <p:nvPicPr>
          <p:cNvPr id="6" name="Picture 5">
            <a:extLst>
              <a:ext uri="{FF2B5EF4-FFF2-40B4-BE49-F238E27FC236}">
                <a16:creationId xmlns:a16="http://schemas.microsoft.com/office/drawing/2014/main" xmlns="" id="{A4AD495E-1E92-44C8-9164-A22D2037F9B4}"/>
              </a:ext>
            </a:extLst>
          </p:cNvPr>
          <p:cNvPicPr>
            <a:picLocks noChangeAspect="1"/>
          </p:cNvPicPr>
          <p:nvPr/>
        </p:nvPicPr>
        <p:blipFill>
          <a:blip r:embed="rId5"/>
          <a:stretch>
            <a:fillRect/>
          </a:stretch>
        </p:blipFill>
        <p:spPr>
          <a:xfrm>
            <a:off x="8272850" y="3962627"/>
            <a:ext cx="2766624" cy="1794919"/>
          </a:xfrm>
          <a:prstGeom prst="rect">
            <a:avLst/>
          </a:prstGeom>
        </p:spPr>
      </p:pic>
    </p:spTree>
    <p:extLst>
      <p:ext uri="{BB962C8B-B14F-4D97-AF65-F5344CB8AC3E}">
        <p14:creationId xmlns:p14="http://schemas.microsoft.com/office/powerpoint/2010/main" val="2933045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par>
                                <p:cTn id="16" presetID="22" presetClass="entr" presetSubtype="4"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10710"/>
            <a:ext cx="1470991" cy="1450342"/>
          </a:xfrm>
          <a:prstGeom prst="rect">
            <a:avLst/>
          </a:prstGeom>
        </p:spPr>
      </p:pic>
      <p:pic>
        <p:nvPicPr>
          <p:cNvPr id="10" name="Picture 9"/>
          <p:cNvPicPr>
            <a:picLocks noChangeAspect="1"/>
          </p:cNvPicPr>
          <p:nvPr/>
        </p:nvPicPr>
        <p:blipFill>
          <a:blip r:embed="rId3"/>
          <a:stretch>
            <a:fillRect/>
          </a:stretch>
        </p:blipFill>
        <p:spPr>
          <a:xfrm>
            <a:off x="10641958" y="10710"/>
            <a:ext cx="1550042" cy="1293989"/>
          </a:xfrm>
          <a:prstGeom prst="rect">
            <a:avLst/>
          </a:prstGeom>
        </p:spPr>
      </p:pic>
      <p:sp>
        <p:nvSpPr>
          <p:cNvPr id="2" name="Rectangle 1"/>
          <p:cNvSpPr/>
          <p:nvPr/>
        </p:nvSpPr>
        <p:spPr>
          <a:xfrm>
            <a:off x="4368540" y="6139520"/>
            <a:ext cx="3454920" cy="300082"/>
          </a:xfrm>
          <a:prstGeom prst="rect">
            <a:avLst/>
          </a:prstGeom>
        </p:spPr>
        <p:txBody>
          <a:bodyPr wrap="none">
            <a:spAutoFit/>
          </a:bodyPr>
          <a:lstStyle/>
          <a:p>
            <a:pPr algn="ctr"/>
            <a:r>
              <a:rPr lang="en-US" sz="1350"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11" name="TextBox 10">
            <a:extLst>
              <a:ext uri="{FF2B5EF4-FFF2-40B4-BE49-F238E27FC236}">
                <a16:creationId xmlns:a16="http://schemas.microsoft.com/office/drawing/2014/main" xmlns="" id="{7C1D733E-EF55-4707-B6D4-F4EF93675A0F}"/>
              </a:ext>
            </a:extLst>
          </p:cNvPr>
          <p:cNvSpPr txBox="1"/>
          <p:nvPr/>
        </p:nvSpPr>
        <p:spPr>
          <a:xfrm>
            <a:off x="1736498" y="350592"/>
            <a:ext cx="8639954" cy="954107"/>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II. PHÒNG, CHỐNG VI PHẠM PHÁP LUẬT        TRÊN KHÔNG GIAN MẠNG</a:t>
            </a:r>
          </a:p>
        </p:txBody>
      </p:sp>
      <p:sp>
        <p:nvSpPr>
          <p:cNvPr id="8" name="TextBox 7">
            <a:extLst>
              <a:ext uri="{FF2B5EF4-FFF2-40B4-BE49-F238E27FC236}">
                <a16:creationId xmlns:a16="http://schemas.microsoft.com/office/drawing/2014/main" xmlns="" id="{0ADAAEBD-48DC-48A1-B260-01B0AC045998}"/>
              </a:ext>
            </a:extLst>
          </p:cNvPr>
          <p:cNvSpPr txBox="1"/>
          <p:nvPr/>
        </p:nvSpPr>
        <p:spPr>
          <a:xfrm>
            <a:off x="1470990" y="1714500"/>
            <a:ext cx="5410200" cy="458780"/>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2.1. Nguyên tắc bảo vệ an mạng</a:t>
            </a:r>
            <a:endParaRPr lang="en-US" dirty="0"/>
          </a:p>
        </p:txBody>
      </p:sp>
      <p:sp>
        <p:nvSpPr>
          <p:cNvPr id="3" name="Rectangle 2">
            <a:extLst>
              <a:ext uri="{FF2B5EF4-FFF2-40B4-BE49-F238E27FC236}">
                <a16:creationId xmlns:a16="http://schemas.microsoft.com/office/drawing/2014/main" xmlns="" id="{02F7C0BB-9B5D-4B50-90A8-8B58F59E0E5B}"/>
              </a:ext>
            </a:extLst>
          </p:cNvPr>
          <p:cNvSpPr/>
          <p:nvPr/>
        </p:nvSpPr>
        <p:spPr>
          <a:xfrm>
            <a:off x="5810250" y="2486025"/>
            <a:ext cx="4953000" cy="334327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xmlns="" id="{7293F3A7-8C74-47CA-AE1F-21A0373FF57A}"/>
              </a:ext>
            </a:extLst>
          </p:cNvPr>
          <p:cNvSpPr txBox="1"/>
          <p:nvPr/>
        </p:nvSpPr>
        <p:spPr>
          <a:xfrm>
            <a:off x="6056475" y="2741890"/>
            <a:ext cx="4359502" cy="2831544"/>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 Triển khai hoạt động bảo vệ an ninh mạng đối với cơ sở hạ tầng không gian mạng quốc gia; áp dụng các biện pháp bảo vệ hệ thống thông tin quan trọng về an ninh quốc gia.</a:t>
            </a:r>
            <a:endParaRPr lang="en-US" dirty="0"/>
          </a:p>
        </p:txBody>
      </p:sp>
      <p:pic>
        <p:nvPicPr>
          <p:cNvPr id="4" name="Picture 3">
            <a:extLst>
              <a:ext uri="{FF2B5EF4-FFF2-40B4-BE49-F238E27FC236}">
                <a16:creationId xmlns:a16="http://schemas.microsoft.com/office/drawing/2014/main" xmlns="" id="{01F0E459-F4AC-4CF7-8B47-99F79498D3DB}"/>
              </a:ext>
            </a:extLst>
          </p:cNvPr>
          <p:cNvPicPr>
            <a:picLocks noChangeAspect="1"/>
          </p:cNvPicPr>
          <p:nvPr/>
        </p:nvPicPr>
        <p:blipFill>
          <a:blip r:embed="rId4"/>
          <a:stretch>
            <a:fillRect/>
          </a:stretch>
        </p:blipFill>
        <p:spPr>
          <a:xfrm>
            <a:off x="925642" y="2486025"/>
            <a:ext cx="4783560" cy="3343275"/>
          </a:xfrm>
          <a:prstGeom prst="rect">
            <a:avLst/>
          </a:prstGeom>
        </p:spPr>
      </p:pic>
    </p:spTree>
    <p:extLst>
      <p:ext uri="{BB962C8B-B14F-4D97-AF65-F5344CB8AC3E}">
        <p14:creationId xmlns:p14="http://schemas.microsoft.com/office/powerpoint/2010/main" val="553971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10710"/>
            <a:ext cx="1470991" cy="1450342"/>
          </a:xfrm>
          <a:prstGeom prst="rect">
            <a:avLst/>
          </a:prstGeom>
        </p:spPr>
      </p:pic>
      <p:pic>
        <p:nvPicPr>
          <p:cNvPr id="10" name="Picture 9"/>
          <p:cNvPicPr>
            <a:picLocks noChangeAspect="1"/>
          </p:cNvPicPr>
          <p:nvPr/>
        </p:nvPicPr>
        <p:blipFill>
          <a:blip r:embed="rId3"/>
          <a:stretch>
            <a:fillRect/>
          </a:stretch>
        </p:blipFill>
        <p:spPr>
          <a:xfrm>
            <a:off x="10641958" y="10710"/>
            <a:ext cx="1550042" cy="1293989"/>
          </a:xfrm>
          <a:prstGeom prst="rect">
            <a:avLst/>
          </a:prstGeom>
        </p:spPr>
      </p:pic>
      <p:sp>
        <p:nvSpPr>
          <p:cNvPr id="2" name="Rectangle 1"/>
          <p:cNvSpPr/>
          <p:nvPr/>
        </p:nvSpPr>
        <p:spPr>
          <a:xfrm>
            <a:off x="4368540" y="6139520"/>
            <a:ext cx="3454920" cy="300082"/>
          </a:xfrm>
          <a:prstGeom prst="rect">
            <a:avLst/>
          </a:prstGeom>
        </p:spPr>
        <p:txBody>
          <a:bodyPr wrap="none">
            <a:spAutoFit/>
          </a:bodyPr>
          <a:lstStyle/>
          <a:p>
            <a:pPr algn="ctr"/>
            <a:r>
              <a:rPr lang="en-US" sz="1350"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11" name="TextBox 10">
            <a:extLst>
              <a:ext uri="{FF2B5EF4-FFF2-40B4-BE49-F238E27FC236}">
                <a16:creationId xmlns:a16="http://schemas.microsoft.com/office/drawing/2014/main" xmlns="" id="{7C1D733E-EF55-4707-B6D4-F4EF93675A0F}"/>
              </a:ext>
            </a:extLst>
          </p:cNvPr>
          <p:cNvSpPr txBox="1"/>
          <p:nvPr/>
        </p:nvSpPr>
        <p:spPr>
          <a:xfrm>
            <a:off x="1736498" y="350592"/>
            <a:ext cx="8639954" cy="954107"/>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II. PHÒNG, CHỐNG VI PHẠM PHÁP LUẬT        TRÊN KHÔNG GIAN MẠNG</a:t>
            </a:r>
          </a:p>
        </p:txBody>
      </p:sp>
      <p:sp>
        <p:nvSpPr>
          <p:cNvPr id="8" name="TextBox 7">
            <a:extLst>
              <a:ext uri="{FF2B5EF4-FFF2-40B4-BE49-F238E27FC236}">
                <a16:creationId xmlns:a16="http://schemas.microsoft.com/office/drawing/2014/main" xmlns="" id="{0ADAAEBD-48DC-48A1-B260-01B0AC045998}"/>
              </a:ext>
            </a:extLst>
          </p:cNvPr>
          <p:cNvSpPr txBox="1"/>
          <p:nvPr/>
        </p:nvSpPr>
        <p:spPr>
          <a:xfrm>
            <a:off x="1470990" y="1714500"/>
            <a:ext cx="5410200" cy="458780"/>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2.1. Nguyên tắc bảo vệ an mạng</a:t>
            </a:r>
            <a:endParaRPr lang="en-US" dirty="0"/>
          </a:p>
        </p:txBody>
      </p:sp>
      <p:sp>
        <p:nvSpPr>
          <p:cNvPr id="3" name="Rectangle 2">
            <a:extLst>
              <a:ext uri="{FF2B5EF4-FFF2-40B4-BE49-F238E27FC236}">
                <a16:creationId xmlns:a16="http://schemas.microsoft.com/office/drawing/2014/main" xmlns="" id="{02F7C0BB-9B5D-4B50-90A8-8B58F59E0E5B}"/>
              </a:ext>
            </a:extLst>
          </p:cNvPr>
          <p:cNvSpPr/>
          <p:nvPr/>
        </p:nvSpPr>
        <p:spPr>
          <a:xfrm>
            <a:off x="1470990" y="2695575"/>
            <a:ext cx="6352470" cy="334327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xmlns="" id="{D1DD06F3-F452-4DA0-9868-4F6A5B932E67}"/>
              </a:ext>
            </a:extLst>
          </p:cNvPr>
          <p:cNvSpPr txBox="1"/>
          <p:nvPr/>
        </p:nvSpPr>
        <p:spPr>
          <a:xfrm>
            <a:off x="1656375" y="2813865"/>
            <a:ext cx="5981700" cy="3224985"/>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 Hệ thống thông tin quan trọng về an ninh quốc gia được thẩm định, chứng nhận đủ điều kiện về an ninh mạng trước khi đưa vào vận hành, sử dụng; thường xuyên kiểm tra, giám sát về an ninh mạng trong quá trình sử dụng và  kịp thời ứng phó, khắc phục sự cố an ninh mạng.</a:t>
            </a:r>
            <a:endParaRPr lang="en-US" dirty="0"/>
          </a:p>
        </p:txBody>
      </p:sp>
      <p:pic>
        <p:nvPicPr>
          <p:cNvPr id="4" name="Picture 3">
            <a:extLst>
              <a:ext uri="{FF2B5EF4-FFF2-40B4-BE49-F238E27FC236}">
                <a16:creationId xmlns:a16="http://schemas.microsoft.com/office/drawing/2014/main" xmlns="" id="{32A46F11-61DE-4E23-9B4B-D49C64585175}"/>
              </a:ext>
            </a:extLst>
          </p:cNvPr>
          <p:cNvPicPr>
            <a:picLocks noChangeAspect="1"/>
          </p:cNvPicPr>
          <p:nvPr/>
        </p:nvPicPr>
        <p:blipFill>
          <a:blip r:embed="rId4"/>
          <a:stretch>
            <a:fillRect/>
          </a:stretch>
        </p:blipFill>
        <p:spPr>
          <a:xfrm>
            <a:off x="8382000" y="2082002"/>
            <a:ext cx="2876550" cy="1899448"/>
          </a:xfrm>
          <a:prstGeom prst="rect">
            <a:avLst/>
          </a:prstGeom>
        </p:spPr>
      </p:pic>
      <p:pic>
        <p:nvPicPr>
          <p:cNvPr id="5" name="Picture 4">
            <a:extLst>
              <a:ext uri="{FF2B5EF4-FFF2-40B4-BE49-F238E27FC236}">
                <a16:creationId xmlns:a16="http://schemas.microsoft.com/office/drawing/2014/main" xmlns="" id="{03C94D97-8511-4E32-B4AD-A078FDABD80C}"/>
              </a:ext>
            </a:extLst>
          </p:cNvPr>
          <p:cNvPicPr>
            <a:picLocks noChangeAspect="1"/>
          </p:cNvPicPr>
          <p:nvPr/>
        </p:nvPicPr>
        <p:blipFill>
          <a:blip r:embed="rId5"/>
          <a:stretch>
            <a:fillRect/>
          </a:stretch>
        </p:blipFill>
        <p:spPr>
          <a:xfrm>
            <a:off x="8382000" y="4065008"/>
            <a:ext cx="2876550" cy="1973842"/>
          </a:xfrm>
          <a:prstGeom prst="rect">
            <a:avLst/>
          </a:prstGeom>
        </p:spPr>
      </p:pic>
    </p:spTree>
    <p:extLst>
      <p:ext uri="{BB962C8B-B14F-4D97-AF65-F5344CB8AC3E}">
        <p14:creationId xmlns:p14="http://schemas.microsoft.com/office/powerpoint/2010/main" val="2780435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par>
                                <p:cTn id="20" presetID="22" presetClass="entr" presetSubtype="4"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10710"/>
            <a:ext cx="1470991" cy="1450342"/>
          </a:xfrm>
          <a:prstGeom prst="rect">
            <a:avLst/>
          </a:prstGeom>
        </p:spPr>
      </p:pic>
      <p:pic>
        <p:nvPicPr>
          <p:cNvPr id="10" name="Picture 9"/>
          <p:cNvPicPr>
            <a:picLocks noChangeAspect="1"/>
          </p:cNvPicPr>
          <p:nvPr/>
        </p:nvPicPr>
        <p:blipFill>
          <a:blip r:embed="rId3"/>
          <a:stretch>
            <a:fillRect/>
          </a:stretch>
        </p:blipFill>
        <p:spPr>
          <a:xfrm>
            <a:off x="10641958" y="10710"/>
            <a:ext cx="1550042" cy="1293989"/>
          </a:xfrm>
          <a:prstGeom prst="rect">
            <a:avLst/>
          </a:prstGeom>
        </p:spPr>
      </p:pic>
      <p:sp>
        <p:nvSpPr>
          <p:cNvPr id="2" name="Rectangle 1"/>
          <p:cNvSpPr/>
          <p:nvPr/>
        </p:nvSpPr>
        <p:spPr>
          <a:xfrm>
            <a:off x="4368540" y="6139520"/>
            <a:ext cx="3454920" cy="300082"/>
          </a:xfrm>
          <a:prstGeom prst="rect">
            <a:avLst/>
          </a:prstGeom>
        </p:spPr>
        <p:txBody>
          <a:bodyPr wrap="none">
            <a:spAutoFit/>
          </a:bodyPr>
          <a:lstStyle/>
          <a:p>
            <a:pPr algn="ctr"/>
            <a:r>
              <a:rPr lang="en-US" sz="1350"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11" name="TextBox 10">
            <a:extLst>
              <a:ext uri="{FF2B5EF4-FFF2-40B4-BE49-F238E27FC236}">
                <a16:creationId xmlns:a16="http://schemas.microsoft.com/office/drawing/2014/main" xmlns="" id="{7C1D733E-EF55-4707-B6D4-F4EF93675A0F}"/>
              </a:ext>
            </a:extLst>
          </p:cNvPr>
          <p:cNvSpPr txBox="1"/>
          <p:nvPr/>
        </p:nvSpPr>
        <p:spPr>
          <a:xfrm>
            <a:off x="1736498" y="350592"/>
            <a:ext cx="8639954" cy="954107"/>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II. PHÒNG, CHỐNG VI PHẠM PHÁP LUẬT        TRÊN KHÔNG GIAN MẠNG</a:t>
            </a:r>
          </a:p>
        </p:txBody>
      </p:sp>
      <p:sp>
        <p:nvSpPr>
          <p:cNvPr id="8" name="TextBox 7">
            <a:extLst>
              <a:ext uri="{FF2B5EF4-FFF2-40B4-BE49-F238E27FC236}">
                <a16:creationId xmlns:a16="http://schemas.microsoft.com/office/drawing/2014/main" xmlns="" id="{0ADAAEBD-48DC-48A1-B260-01B0AC045998}"/>
              </a:ext>
            </a:extLst>
          </p:cNvPr>
          <p:cNvSpPr txBox="1"/>
          <p:nvPr/>
        </p:nvSpPr>
        <p:spPr>
          <a:xfrm>
            <a:off x="1470990" y="1714500"/>
            <a:ext cx="5410200" cy="458780"/>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2.1. Nguyên tắc bảo vệ an mạng</a:t>
            </a:r>
            <a:endParaRPr lang="en-US" dirty="0"/>
          </a:p>
        </p:txBody>
      </p:sp>
      <p:sp>
        <p:nvSpPr>
          <p:cNvPr id="3" name="Rectangle 2">
            <a:extLst>
              <a:ext uri="{FF2B5EF4-FFF2-40B4-BE49-F238E27FC236}">
                <a16:creationId xmlns:a16="http://schemas.microsoft.com/office/drawing/2014/main" xmlns="" id="{02F7C0BB-9B5D-4B50-90A8-8B58F59E0E5B}"/>
              </a:ext>
            </a:extLst>
          </p:cNvPr>
          <p:cNvSpPr/>
          <p:nvPr/>
        </p:nvSpPr>
        <p:spPr>
          <a:xfrm>
            <a:off x="5810250" y="2486025"/>
            <a:ext cx="4953000" cy="334327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xmlns="" id="{A784413C-A30B-4415-BA44-FD04E8606402}"/>
              </a:ext>
            </a:extLst>
          </p:cNvPr>
          <p:cNvSpPr txBox="1"/>
          <p:nvPr/>
        </p:nvSpPr>
        <p:spPr>
          <a:xfrm>
            <a:off x="6096000" y="3152775"/>
            <a:ext cx="4391025" cy="1646028"/>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 Mọi hành vi vi phạm pháp luật về an ninh mạng phải được xử lý kịp thời, nghiêm minh.</a:t>
            </a:r>
            <a:endParaRPr lang="en-US" dirty="0"/>
          </a:p>
        </p:txBody>
      </p:sp>
      <p:pic>
        <p:nvPicPr>
          <p:cNvPr id="4" name="Picture 3">
            <a:extLst>
              <a:ext uri="{FF2B5EF4-FFF2-40B4-BE49-F238E27FC236}">
                <a16:creationId xmlns:a16="http://schemas.microsoft.com/office/drawing/2014/main" xmlns="" id="{918129E5-2E05-46D3-A251-A9BBA92B40B7}"/>
              </a:ext>
            </a:extLst>
          </p:cNvPr>
          <p:cNvPicPr>
            <a:picLocks noChangeAspect="1"/>
          </p:cNvPicPr>
          <p:nvPr/>
        </p:nvPicPr>
        <p:blipFill>
          <a:blip r:embed="rId4"/>
          <a:stretch>
            <a:fillRect/>
          </a:stretch>
        </p:blipFill>
        <p:spPr>
          <a:xfrm>
            <a:off x="1285876" y="2483501"/>
            <a:ext cx="4248150" cy="3345800"/>
          </a:xfrm>
          <a:prstGeom prst="rect">
            <a:avLst/>
          </a:prstGeom>
        </p:spPr>
      </p:pic>
    </p:spTree>
    <p:extLst>
      <p:ext uri="{BB962C8B-B14F-4D97-AF65-F5344CB8AC3E}">
        <p14:creationId xmlns:p14="http://schemas.microsoft.com/office/powerpoint/2010/main" val="226742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10710"/>
            <a:ext cx="1470991" cy="1450342"/>
          </a:xfrm>
          <a:prstGeom prst="rect">
            <a:avLst/>
          </a:prstGeom>
        </p:spPr>
      </p:pic>
      <p:pic>
        <p:nvPicPr>
          <p:cNvPr id="10" name="Picture 9"/>
          <p:cNvPicPr>
            <a:picLocks noChangeAspect="1"/>
          </p:cNvPicPr>
          <p:nvPr/>
        </p:nvPicPr>
        <p:blipFill>
          <a:blip r:embed="rId3"/>
          <a:stretch>
            <a:fillRect/>
          </a:stretch>
        </p:blipFill>
        <p:spPr>
          <a:xfrm>
            <a:off x="10641958" y="10710"/>
            <a:ext cx="1550042" cy="1293989"/>
          </a:xfrm>
          <a:prstGeom prst="rect">
            <a:avLst/>
          </a:prstGeom>
        </p:spPr>
      </p:pic>
      <p:sp>
        <p:nvSpPr>
          <p:cNvPr id="2" name="Rectangle 1"/>
          <p:cNvSpPr/>
          <p:nvPr/>
        </p:nvSpPr>
        <p:spPr>
          <a:xfrm>
            <a:off x="4368540" y="6139520"/>
            <a:ext cx="3454920" cy="300082"/>
          </a:xfrm>
          <a:prstGeom prst="rect">
            <a:avLst/>
          </a:prstGeom>
        </p:spPr>
        <p:txBody>
          <a:bodyPr wrap="none">
            <a:spAutoFit/>
          </a:bodyPr>
          <a:lstStyle/>
          <a:p>
            <a:pPr algn="ctr"/>
            <a:r>
              <a:rPr lang="en-US" sz="1350"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11" name="TextBox 10">
            <a:extLst>
              <a:ext uri="{FF2B5EF4-FFF2-40B4-BE49-F238E27FC236}">
                <a16:creationId xmlns:a16="http://schemas.microsoft.com/office/drawing/2014/main" xmlns="" id="{7C1D733E-EF55-4707-B6D4-F4EF93675A0F}"/>
              </a:ext>
            </a:extLst>
          </p:cNvPr>
          <p:cNvSpPr txBox="1"/>
          <p:nvPr/>
        </p:nvSpPr>
        <p:spPr>
          <a:xfrm>
            <a:off x="1736498" y="350592"/>
            <a:ext cx="8639954" cy="954107"/>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II. PHÒNG, CHỐNG VI PHẠM PHÁP LUẬT        TRÊN KHÔNG GIAN MẠNG</a:t>
            </a:r>
          </a:p>
        </p:txBody>
      </p:sp>
      <p:sp>
        <p:nvSpPr>
          <p:cNvPr id="5" name="TextBox 4">
            <a:extLst>
              <a:ext uri="{FF2B5EF4-FFF2-40B4-BE49-F238E27FC236}">
                <a16:creationId xmlns:a16="http://schemas.microsoft.com/office/drawing/2014/main" xmlns="" id="{4A11B3F7-47B5-4DD6-BB9B-A03730B685CC}"/>
              </a:ext>
            </a:extLst>
          </p:cNvPr>
          <p:cNvSpPr txBox="1"/>
          <p:nvPr/>
        </p:nvSpPr>
        <p:spPr>
          <a:xfrm>
            <a:off x="1470990" y="1580833"/>
            <a:ext cx="7299877" cy="460511"/>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2.2. Các hành vi bị cấm trên không gian mạng</a:t>
            </a:r>
            <a:endParaRPr lang="en-US" dirty="0"/>
          </a:p>
        </p:txBody>
      </p:sp>
      <p:sp>
        <p:nvSpPr>
          <p:cNvPr id="6" name="TextBox 5">
            <a:extLst>
              <a:ext uri="{FF2B5EF4-FFF2-40B4-BE49-F238E27FC236}">
                <a16:creationId xmlns:a16="http://schemas.microsoft.com/office/drawing/2014/main" xmlns="" id="{4F1E4927-C7E2-4EF4-9579-9ADD80D148C4}"/>
              </a:ext>
            </a:extLst>
          </p:cNvPr>
          <p:cNvSpPr txBox="1"/>
          <p:nvPr/>
        </p:nvSpPr>
        <p:spPr>
          <a:xfrm>
            <a:off x="1470990" y="2228850"/>
            <a:ext cx="9387510" cy="1250855"/>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2.2.1. Các nhóm hành vi sử dụng không gian mạng, công nghệ thông tin, phương tiện điện tử để vi phạm pháp luật về an ninh quốc gia, trật tự, an toàn xã hội</a:t>
            </a:r>
            <a:endParaRPr lang="en-US" dirty="0"/>
          </a:p>
        </p:txBody>
      </p:sp>
      <p:sp>
        <p:nvSpPr>
          <p:cNvPr id="7" name="Rectangle: Rounded Corners 6">
            <a:extLst>
              <a:ext uri="{FF2B5EF4-FFF2-40B4-BE49-F238E27FC236}">
                <a16:creationId xmlns:a16="http://schemas.microsoft.com/office/drawing/2014/main" xmlns="" id="{6861CB94-FD9B-4EC8-990F-A3F4F054818D}"/>
              </a:ext>
            </a:extLst>
          </p:cNvPr>
          <p:cNvSpPr/>
          <p:nvPr/>
        </p:nvSpPr>
        <p:spPr>
          <a:xfrm>
            <a:off x="1590675" y="3695700"/>
            <a:ext cx="5248275" cy="2305050"/>
          </a:xfrm>
          <a:prstGeom prst="roundRect">
            <a:avLst/>
          </a:prstGeom>
          <a:solidFill>
            <a:srgbClr val="00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xmlns="" id="{975D4713-269D-4CBD-82C6-97E01D95C317}"/>
              </a:ext>
            </a:extLst>
          </p:cNvPr>
          <p:cNvSpPr txBox="1"/>
          <p:nvPr/>
        </p:nvSpPr>
        <p:spPr>
          <a:xfrm>
            <a:off x="1736498" y="3876675"/>
            <a:ext cx="4969102" cy="2039469"/>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 Sử dụng không gian mạng, công nghệ thông tin, phương tiện điện tử để vi phạm pháp luật về an ninh quốc gia, trật tự, an toàn xã hội.</a:t>
            </a:r>
            <a:endParaRPr lang="en-US" dirty="0"/>
          </a:p>
        </p:txBody>
      </p:sp>
      <p:pic>
        <p:nvPicPr>
          <p:cNvPr id="14" name="Content Placeholder 3">
            <a:extLst>
              <a:ext uri="{FF2B5EF4-FFF2-40B4-BE49-F238E27FC236}">
                <a16:creationId xmlns:a16="http://schemas.microsoft.com/office/drawing/2014/main" xmlns="" id="{CD3809A3-9404-4BAA-A8AA-ED67E13CD98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191375" y="3257550"/>
            <a:ext cx="3667125" cy="2658594"/>
          </a:xfrm>
          <a:prstGeom prst="rect">
            <a:avLst/>
          </a:prstGeom>
        </p:spPr>
      </p:pic>
    </p:spTree>
    <p:extLst>
      <p:ext uri="{BB962C8B-B14F-4D97-AF65-F5344CB8AC3E}">
        <p14:creationId xmlns:p14="http://schemas.microsoft.com/office/powerpoint/2010/main" val="61945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ppt_x"/>
                                          </p:val>
                                        </p:tav>
                                        <p:tav tm="100000">
                                          <p:val>
                                            <p:strVal val="#ppt_x"/>
                                          </p:val>
                                        </p:tav>
                                      </p:tavLst>
                                    </p:anim>
                                    <p:anim calcmode="lin" valueType="num">
                                      <p:cBhvr additive="base">
                                        <p:cTn id="1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arn(inVertical)">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down)">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10710"/>
            <a:ext cx="1470991" cy="1450342"/>
          </a:xfrm>
          <a:prstGeom prst="rect">
            <a:avLst/>
          </a:prstGeom>
        </p:spPr>
      </p:pic>
      <p:pic>
        <p:nvPicPr>
          <p:cNvPr id="10" name="Picture 9"/>
          <p:cNvPicPr>
            <a:picLocks noChangeAspect="1"/>
          </p:cNvPicPr>
          <p:nvPr/>
        </p:nvPicPr>
        <p:blipFill>
          <a:blip r:embed="rId3"/>
          <a:stretch>
            <a:fillRect/>
          </a:stretch>
        </p:blipFill>
        <p:spPr>
          <a:xfrm>
            <a:off x="10641958" y="10710"/>
            <a:ext cx="1550042" cy="1293989"/>
          </a:xfrm>
          <a:prstGeom prst="rect">
            <a:avLst/>
          </a:prstGeom>
        </p:spPr>
      </p:pic>
      <p:sp>
        <p:nvSpPr>
          <p:cNvPr id="2" name="Rectangle 1"/>
          <p:cNvSpPr/>
          <p:nvPr/>
        </p:nvSpPr>
        <p:spPr>
          <a:xfrm>
            <a:off x="4368540" y="6139520"/>
            <a:ext cx="3454920" cy="300082"/>
          </a:xfrm>
          <a:prstGeom prst="rect">
            <a:avLst/>
          </a:prstGeom>
        </p:spPr>
        <p:txBody>
          <a:bodyPr wrap="none">
            <a:spAutoFit/>
          </a:bodyPr>
          <a:lstStyle/>
          <a:p>
            <a:pPr algn="ctr"/>
            <a:r>
              <a:rPr lang="en-US" sz="1350"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11" name="TextBox 10">
            <a:extLst>
              <a:ext uri="{FF2B5EF4-FFF2-40B4-BE49-F238E27FC236}">
                <a16:creationId xmlns:a16="http://schemas.microsoft.com/office/drawing/2014/main" xmlns="" id="{7C1D733E-EF55-4707-B6D4-F4EF93675A0F}"/>
              </a:ext>
            </a:extLst>
          </p:cNvPr>
          <p:cNvSpPr txBox="1"/>
          <p:nvPr/>
        </p:nvSpPr>
        <p:spPr>
          <a:xfrm>
            <a:off x="1736498" y="350592"/>
            <a:ext cx="8639954" cy="954107"/>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II. PHÒNG, CHỐNG VI PHẠM PHÁP LUẬT        TRÊN KHÔNG GIAN MẠNG</a:t>
            </a:r>
          </a:p>
        </p:txBody>
      </p:sp>
      <p:sp>
        <p:nvSpPr>
          <p:cNvPr id="5" name="TextBox 4">
            <a:extLst>
              <a:ext uri="{FF2B5EF4-FFF2-40B4-BE49-F238E27FC236}">
                <a16:creationId xmlns:a16="http://schemas.microsoft.com/office/drawing/2014/main" xmlns="" id="{4A11B3F7-47B5-4DD6-BB9B-A03730B685CC}"/>
              </a:ext>
            </a:extLst>
          </p:cNvPr>
          <p:cNvSpPr txBox="1"/>
          <p:nvPr/>
        </p:nvSpPr>
        <p:spPr>
          <a:xfrm>
            <a:off x="1470990" y="1580833"/>
            <a:ext cx="7299877" cy="460511"/>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2.2. Các hành vi bị cấm trên không gian mạng</a:t>
            </a:r>
            <a:endParaRPr lang="en-US" dirty="0"/>
          </a:p>
        </p:txBody>
      </p:sp>
      <p:sp>
        <p:nvSpPr>
          <p:cNvPr id="6" name="TextBox 5">
            <a:extLst>
              <a:ext uri="{FF2B5EF4-FFF2-40B4-BE49-F238E27FC236}">
                <a16:creationId xmlns:a16="http://schemas.microsoft.com/office/drawing/2014/main" xmlns="" id="{4F1E4927-C7E2-4EF4-9579-9ADD80D148C4}"/>
              </a:ext>
            </a:extLst>
          </p:cNvPr>
          <p:cNvSpPr txBox="1"/>
          <p:nvPr/>
        </p:nvSpPr>
        <p:spPr>
          <a:xfrm>
            <a:off x="1470990" y="2228850"/>
            <a:ext cx="9387510" cy="1250855"/>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2.2.1. Các nhóm hành vi sử dụng không gian mạng, công nghệ thông tin, phương tiện điện tử để vi phạm pháp luật về an ninh quốc gia, trật tự, an toàn xã hội</a:t>
            </a:r>
            <a:endParaRPr lang="en-US" dirty="0"/>
          </a:p>
        </p:txBody>
      </p:sp>
      <p:sp>
        <p:nvSpPr>
          <p:cNvPr id="7" name="Rectangle: Rounded Corners 6">
            <a:extLst>
              <a:ext uri="{FF2B5EF4-FFF2-40B4-BE49-F238E27FC236}">
                <a16:creationId xmlns:a16="http://schemas.microsoft.com/office/drawing/2014/main" xmlns="" id="{6861CB94-FD9B-4EC8-990F-A3F4F054818D}"/>
              </a:ext>
            </a:extLst>
          </p:cNvPr>
          <p:cNvSpPr/>
          <p:nvPr/>
        </p:nvSpPr>
        <p:spPr>
          <a:xfrm>
            <a:off x="1590675" y="3695700"/>
            <a:ext cx="5248275" cy="2305050"/>
          </a:xfrm>
          <a:prstGeom prst="roundRect">
            <a:avLst/>
          </a:prstGeom>
          <a:solidFill>
            <a:srgbClr val="00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xmlns="" id="{6B716D91-7913-4B34-B06D-2DF10333FE21}"/>
              </a:ext>
            </a:extLst>
          </p:cNvPr>
          <p:cNvSpPr txBox="1"/>
          <p:nvPr/>
        </p:nvSpPr>
        <p:spPr>
          <a:xfrm>
            <a:off x="1828800" y="3828490"/>
            <a:ext cx="4724400" cy="2039469"/>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en-US" dirty="0"/>
              <a:t>+ </a:t>
            </a:r>
            <a:r>
              <a:rPr lang="vi-VN" dirty="0"/>
              <a:t>Đăng tải, phát tán thông tin trên không gian mạng có nội dung tuyên truyền chống Nhà nước Cộng hòa xã hội chủ nghĩa Việt Nam</a:t>
            </a:r>
            <a:r>
              <a:rPr lang="en-US" dirty="0"/>
              <a:t>.</a:t>
            </a:r>
          </a:p>
        </p:txBody>
      </p:sp>
      <p:pic>
        <p:nvPicPr>
          <p:cNvPr id="12" name="Picture 11">
            <a:extLst>
              <a:ext uri="{FF2B5EF4-FFF2-40B4-BE49-F238E27FC236}">
                <a16:creationId xmlns:a16="http://schemas.microsoft.com/office/drawing/2014/main" xmlns="" id="{A465964C-5FD0-479C-9591-F20C0DAA27C2}"/>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129780" y="3267076"/>
            <a:ext cx="3966845" cy="2733674"/>
          </a:xfrm>
          <a:prstGeom prst="rect">
            <a:avLst/>
          </a:prstGeom>
          <a:noFill/>
          <a:ln>
            <a:noFill/>
          </a:ln>
        </p:spPr>
      </p:pic>
    </p:spTree>
    <p:extLst>
      <p:ext uri="{BB962C8B-B14F-4D97-AF65-F5344CB8AC3E}">
        <p14:creationId xmlns:p14="http://schemas.microsoft.com/office/powerpoint/2010/main" val="3639063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arn(inVertical)">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10710"/>
            <a:ext cx="1470991" cy="1450342"/>
          </a:xfrm>
          <a:prstGeom prst="rect">
            <a:avLst/>
          </a:prstGeom>
        </p:spPr>
      </p:pic>
      <p:pic>
        <p:nvPicPr>
          <p:cNvPr id="10" name="Picture 9"/>
          <p:cNvPicPr>
            <a:picLocks noChangeAspect="1"/>
          </p:cNvPicPr>
          <p:nvPr/>
        </p:nvPicPr>
        <p:blipFill>
          <a:blip r:embed="rId3"/>
          <a:stretch>
            <a:fillRect/>
          </a:stretch>
        </p:blipFill>
        <p:spPr>
          <a:xfrm>
            <a:off x="10641958" y="10710"/>
            <a:ext cx="1550042" cy="1293989"/>
          </a:xfrm>
          <a:prstGeom prst="rect">
            <a:avLst/>
          </a:prstGeom>
        </p:spPr>
      </p:pic>
      <p:sp>
        <p:nvSpPr>
          <p:cNvPr id="2" name="Rectangle 1"/>
          <p:cNvSpPr/>
          <p:nvPr/>
        </p:nvSpPr>
        <p:spPr>
          <a:xfrm>
            <a:off x="4368540" y="6139520"/>
            <a:ext cx="3454920" cy="300082"/>
          </a:xfrm>
          <a:prstGeom prst="rect">
            <a:avLst/>
          </a:prstGeom>
        </p:spPr>
        <p:txBody>
          <a:bodyPr wrap="none">
            <a:spAutoFit/>
          </a:bodyPr>
          <a:lstStyle/>
          <a:p>
            <a:pPr algn="ctr"/>
            <a:r>
              <a:rPr lang="en-US" sz="1350"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11" name="TextBox 10">
            <a:extLst>
              <a:ext uri="{FF2B5EF4-FFF2-40B4-BE49-F238E27FC236}">
                <a16:creationId xmlns:a16="http://schemas.microsoft.com/office/drawing/2014/main" xmlns="" id="{7C1D733E-EF55-4707-B6D4-F4EF93675A0F}"/>
              </a:ext>
            </a:extLst>
          </p:cNvPr>
          <p:cNvSpPr txBox="1"/>
          <p:nvPr/>
        </p:nvSpPr>
        <p:spPr>
          <a:xfrm>
            <a:off x="1736498" y="350592"/>
            <a:ext cx="8639954" cy="954107"/>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II. PHÒNG, CHỐNG VI PHẠM PHÁP LUẬT        TRÊN KHÔNG GIAN MẠNG</a:t>
            </a:r>
          </a:p>
        </p:txBody>
      </p:sp>
      <p:sp>
        <p:nvSpPr>
          <p:cNvPr id="5" name="TextBox 4">
            <a:extLst>
              <a:ext uri="{FF2B5EF4-FFF2-40B4-BE49-F238E27FC236}">
                <a16:creationId xmlns:a16="http://schemas.microsoft.com/office/drawing/2014/main" xmlns="" id="{4A11B3F7-47B5-4DD6-BB9B-A03730B685CC}"/>
              </a:ext>
            </a:extLst>
          </p:cNvPr>
          <p:cNvSpPr txBox="1"/>
          <p:nvPr/>
        </p:nvSpPr>
        <p:spPr>
          <a:xfrm>
            <a:off x="1470990" y="1580833"/>
            <a:ext cx="7299877" cy="460511"/>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2.2. Các hành vi bị cấm trên không gian mạng</a:t>
            </a:r>
            <a:endParaRPr lang="en-US" dirty="0"/>
          </a:p>
        </p:txBody>
      </p:sp>
      <p:sp>
        <p:nvSpPr>
          <p:cNvPr id="6" name="TextBox 5">
            <a:extLst>
              <a:ext uri="{FF2B5EF4-FFF2-40B4-BE49-F238E27FC236}">
                <a16:creationId xmlns:a16="http://schemas.microsoft.com/office/drawing/2014/main" xmlns="" id="{4F1E4927-C7E2-4EF4-9579-9ADD80D148C4}"/>
              </a:ext>
            </a:extLst>
          </p:cNvPr>
          <p:cNvSpPr txBox="1"/>
          <p:nvPr/>
        </p:nvSpPr>
        <p:spPr>
          <a:xfrm>
            <a:off x="1470990" y="2228850"/>
            <a:ext cx="9387510" cy="1250855"/>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2.2.1. Các nhóm hành vi sử dụng không gian mạng, công nghệ thông tin, phương tiện điện tử để vi phạm pháp luật về an ninh quốc gia, trật tự, an toàn xã hội</a:t>
            </a:r>
            <a:endParaRPr lang="en-US" dirty="0"/>
          </a:p>
        </p:txBody>
      </p:sp>
      <p:sp>
        <p:nvSpPr>
          <p:cNvPr id="7" name="Rectangle: Rounded Corners 6">
            <a:extLst>
              <a:ext uri="{FF2B5EF4-FFF2-40B4-BE49-F238E27FC236}">
                <a16:creationId xmlns:a16="http://schemas.microsoft.com/office/drawing/2014/main" xmlns="" id="{6861CB94-FD9B-4EC8-990F-A3F4F054818D}"/>
              </a:ext>
            </a:extLst>
          </p:cNvPr>
          <p:cNvSpPr/>
          <p:nvPr/>
        </p:nvSpPr>
        <p:spPr>
          <a:xfrm>
            <a:off x="5524500" y="3548634"/>
            <a:ext cx="5248275" cy="2305050"/>
          </a:xfrm>
          <a:prstGeom prst="roundRect">
            <a:avLst/>
          </a:prstGeom>
          <a:solidFill>
            <a:srgbClr val="00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xmlns="" id="{14235F98-09C9-4E7F-AE90-E029283F8A60}"/>
              </a:ext>
            </a:extLst>
          </p:cNvPr>
          <p:cNvSpPr txBox="1"/>
          <p:nvPr/>
        </p:nvSpPr>
        <p:spPr>
          <a:xfrm>
            <a:off x="5681662" y="3768707"/>
            <a:ext cx="4933950" cy="1644296"/>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en-US" dirty="0"/>
              <a:t>+ </a:t>
            </a:r>
            <a:r>
              <a:rPr lang="vi-VN" dirty="0"/>
              <a:t>Thông tin trên không gian mạng có nội dung kích động gây bạo loạn, phá rối an ninh, gây rối trật tự công cộng</a:t>
            </a:r>
            <a:r>
              <a:rPr lang="en-US" dirty="0"/>
              <a:t>.</a:t>
            </a:r>
          </a:p>
        </p:txBody>
      </p:sp>
      <p:pic>
        <p:nvPicPr>
          <p:cNvPr id="3074" name="Picture 2">
            <a:extLst>
              <a:ext uri="{FF2B5EF4-FFF2-40B4-BE49-F238E27FC236}">
                <a16:creationId xmlns:a16="http://schemas.microsoft.com/office/drawing/2014/main" xmlns="" id="{C78CCBDD-8644-462A-A867-A908A21704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4925" y="3578892"/>
            <a:ext cx="4062412" cy="21828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795D9FDD-A04B-4305-851B-C16061145F8D}"/>
              </a:ext>
            </a:extLst>
          </p:cNvPr>
          <p:cNvSpPr txBox="1"/>
          <p:nvPr/>
        </p:nvSpPr>
        <p:spPr>
          <a:xfrm>
            <a:off x="1304925" y="5853684"/>
            <a:ext cx="4695825" cy="523220"/>
          </a:xfrm>
          <a:prstGeom prst="rect">
            <a:avLst/>
          </a:prstGeom>
          <a:noFill/>
        </p:spPr>
        <p:txBody>
          <a:bodyPr wrap="square" rtlCol="0">
            <a:spAutoFit/>
          </a:bodyPr>
          <a:lstStyle/>
          <a:p>
            <a:r>
              <a:rPr lang="en-US" sz="1400">
                <a:solidFill>
                  <a:srgbClr val="999999"/>
                </a:solidFill>
                <a:effectLst/>
                <a:latin typeface="Arial" panose="020B0604020202020204" pitchFamily="34" charset="0"/>
              </a:rPr>
              <a:t>Một số luận điệu xuyên tạc về vụ việc quân nhân Trần Đức Đô (ảnh chụp trên Fanpage phản động Việt Tân)</a:t>
            </a:r>
            <a:endParaRPr lang="en-US" sz="1400" dirty="0"/>
          </a:p>
        </p:txBody>
      </p:sp>
    </p:spTree>
    <p:extLst>
      <p:ext uri="{BB962C8B-B14F-4D97-AF65-F5344CB8AC3E}">
        <p14:creationId xmlns:p14="http://schemas.microsoft.com/office/powerpoint/2010/main" val="1919485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par>
                                <p:cTn id="11" presetID="16" presetClass="entr" presetSubtype="21" fill="hold" nodeType="withEffect">
                                  <p:stCondLst>
                                    <p:cond delay="0"/>
                                  </p:stCondLst>
                                  <p:childTnLst>
                                    <p:set>
                                      <p:cBhvr>
                                        <p:cTn id="12" dur="1" fill="hold">
                                          <p:stCondLst>
                                            <p:cond delay="0"/>
                                          </p:stCondLst>
                                        </p:cTn>
                                        <p:tgtEl>
                                          <p:spTgt spid="3074"/>
                                        </p:tgtEl>
                                        <p:attrNameLst>
                                          <p:attrName>style.visibility</p:attrName>
                                        </p:attrNameLst>
                                      </p:cBhvr>
                                      <p:to>
                                        <p:strVal val="visible"/>
                                      </p:to>
                                    </p:set>
                                    <p:animEffect transition="in" filter="barn(inVertical)">
                                      <p:cBhvr>
                                        <p:cTn id="13"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10710"/>
            <a:ext cx="1470991" cy="1450342"/>
          </a:xfrm>
          <a:prstGeom prst="rect">
            <a:avLst/>
          </a:prstGeom>
        </p:spPr>
      </p:pic>
      <p:pic>
        <p:nvPicPr>
          <p:cNvPr id="10" name="Picture 9"/>
          <p:cNvPicPr>
            <a:picLocks noChangeAspect="1"/>
          </p:cNvPicPr>
          <p:nvPr/>
        </p:nvPicPr>
        <p:blipFill>
          <a:blip r:embed="rId3"/>
          <a:stretch>
            <a:fillRect/>
          </a:stretch>
        </p:blipFill>
        <p:spPr>
          <a:xfrm>
            <a:off x="10641958" y="10710"/>
            <a:ext cx="1550042" cy="1293989"/>
          </a:xfrm>
          <a:prstGeom prst="rect">
            <a:avLst/>
          </a:prstGeom>
        </p:spPr>
      </p:pic>
      <p:sp>
        <p:nvSpPr>
          <p:cNvPr id="2" name="Rectangle 1"/>
          <p:cNvSpPr/>
          <p:nvPr/>
        </p:nvSpPr>
        <p:spPr>
          <a:xfrm>
            <a:off x="4368540" y="6139520"/>
            <a:ext cx="3454920" cy="300082"/>
          </a:xfrm>
          <a:prstGeom prst="rect">
            <a:avLst/>
          </a:prstGeom>
        </p:spPr>
        <p:txBody>
          <a:bodyPr wrap="none">
            <a:spAutoFit/>
          </a:bodyPr>
          <a:lstStyle/>
          <a:p>
            <a:pPr algn="ctr"/>
            <a:r>
              <a:rPr lang="en-US" sz="1350"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11" name="TextBox 10">
            <a:extLst>
              <a:ext uri="{FF2B5EF4-FFF2-40B4-BE49-F238E27FC236}">
                <a16:creationId xmlns:a16="http://schemas.microsoft.com/office/drawing/2014/main" xmlns="" id="{7C1D733E-EF55-4707-B6D4-F4EF93675A0F}"/>
              </a:ext>
            </a:extLst>
          </p:cNvPr>
          <p:cNvSpPr txBox="1"/>
          <p:nvPr/>
        </p:nvSpPr>
        <p:spPr>
          <a:xfrm>
            <a:off x="1736498" y="350592"/>
            <a:ext cx="8639954" cy="954107"/>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II. PHÒNG, CHỐNG VI PHẠM PHÁP LUẬT        TRÊN KHÔNG GIAN MẠNG</a:t>
            </a:r>
          </a:p>
        </p:txBody>
      </p:sp>
      <p:sp>
        <p:nvSpPr>
          <p:cNvPr id="5" name="TextBox 4">
            <a:extLst>
              <a:ext uri="{FF2B5EF4-FFF2-40B4-BE49-F238E27FC236}">
                <a16:creationId xmlns:a16="http://schemas.microsoft.com/office/drawing/2014/main" xmlns="" id="{4A11B3F7-47B5-4DD6-BB9B-A03730B685CC}"/>
              </a:ext>
            </a:extLst>
          </p:cNvPr>
          <p:cNvSpPr txBox="1"/>
          <p:nvPr/>
        </p:nvSpPr>
        <p:spPr>
          <a:xfrm>
            <a:off x="1470990" y="1580833"/>
            <a:ext cx="7299877" cy="460511"/>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2.2. Các hành vi bị cấm trên không gian mạng</a:t>
            </a:r>
            <a:endParaRPr lang="en-US" dirty="0"/>
          </a:p>
        </p:txBody>
      </p:sp>
      <p:sp>
        <p:nvSpPr>
          <p:cNvPr id="6" name="TextBox 5">
            <a:extLst>
              <a:ext uri="{FF2B5EF4-FFF2-40B4-BE49-F238E27FC236}">
                <a16:creationId xmlns:a16="http://schemas.microsoft.com/office/drawing/2014/main" xmlns="" id="{4F1E4927-C7E2-4EF4-9579-9ADD80D148C4}"/>
              </a:ext>
            </a:extLst>
          </p:cNvPr>
          <p:cNvSpPr txBox="1"/>
          <p:nvPr/>
        </p:nvSpPr>
        <p:spPr>
          <a:xfrm>
            <a:off x="1470990" y="2228850"/>
            <a:ext cx="9387510" cy="1250855"/>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2.2.1. Các nhóm hành vi sử dụng không gian mạng, công nghệ thông tin, phương tiện điện tử để vi phạm pháp luật về an ninh quốc gia, trật tự, an toàn xã hội</a:t>
            </a:r>
            <a:endParaRPr lang="en-US" dirty="0"/>
          </a:p>
        </p:txBody>
      </p:sp>
      <p:sp>
        <p:nvSpPr>
          <p:cNvPr id="7" name="Rectangle: Rounded Corners 6">
            <a:extLst>
              <a:ext uri="{FF2B5EF4-FFF2-40B4-BE49-F238E27FC236}">
                <a16:creationId xmlns:a16="http://schemas.microsoft.com/office/drawing/2014/main" xmlns="" id="{6861CB94-FD9B-4EC8-990F-A3F4F054818D}"/>
              </a:ext>
            </a:extLst>
          </p:cNvPr>
          <p:cNvSpPr/>
          <p:nvPr/>
        </p:nvSpPr>
        <p:spPr>
          <a:xfrm>
            <a:off x="1590675" y="3695700"/>
            <a:ext cx="5248275" cy="2305050"/>
          </a:xfrm>
          <a:prstGeom prst="roundRect">
            <a:avLst/>
          </a:prstGeom>
          <a:solidFill>
            <a:srgbClr val="00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xmlns="" id="{CCD0B253-25F1-4504-939B-94DDCE1B161B}"/>
              </a:ext>
            </a:extLst>
          </p:cNvPr>
          <p:cNvSpPr txBox="1"/>
          <p:nvPr/>
        </p:nvSpPr>
        <p:spPr>
          <a:xfrm>
            <a:off x="1866900" y="4130770"/>
            <a:ext cx="4714875" cy="1249125"/>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en-US" dirty="0"/>
              <a:t>+ </a:t>
            </a:r>
            <a:r>
              <a:rPr lang="vi-VN" dirty="0"/>
              <a:t>Thông tin trên không gian mạng có nội dung làm nhục, vu khống</a:t>
            </a:r>
            <a:r>
              <a:rPr lang="en-US" dirty="0"/>
              <a:t>.</a:t>
            </a:r>
          </a:p>
        </p:txBody>
      </p:sp>
      <p:pic>
        <p:nvPicPr>
          <p:cNvPr id="4098" name="Picture 2" descr="Trẻ bị bạo hành, làm nhục trên mạng: Nhà trường, gia đình, xã hội ở đâu? - 1">
            <a:extLst>
              <a:ext uri="{FF2B5EF4-FFF2-40B4-BE49-F238E27FC236}">
                <a16:creationId xmlns:a16="http://schemas.microsoft.com/office/drawing/2014/main" xmlns="" id="{C988C93E-97FE-416C-978B-ACAFF55C72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8500" y="3507557"/>
            <a:ext cx="41910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9095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par>
                                <p:cTn id="11" presetID="16" presetClass="entr" presetSubtype="21" fill="hold" nodeType="withEffect">
                                  <p:stCondLst>
                                    <p:cond delay="0"/>
                                  </p:stCondLst>
                                  <p:childTnLst>
                                    <p:set>
                                      <p:cBhvr>
                                        <p:cTn id="12" dur="1" fill="hold">
                                          <p:stCondLst>
                                            <p:cond delay="0"/>
                                          </p:stCondLst>
                                        </p:cTn>
                                        <p:tgtEl>
                                          <p:spTgt spid="4098"/>
                                        </p:tgtEl>
                                        <p:attrNameLst>
                                          <p:attrName>style.visibility</p:attrName>
                                        </p:attrNameLst>
                                      </p:cBhvr>
                                      <p:to>
                                        <p:strVal val="visible"/>
                                      </p:to>
                                    </p:set>
                                    <p:animEffect transition="in" filter="barn(inVertical)">
                                      <p:cBhvr>
                                        <p:cTn id="13"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10710"/>
            <a:ext cx="1470991" cy="1450342"/>
          </a:xfrm>
          <a:prstGeom prst="rect">
            <a:avLst/>
          </a:prstGeom>
        </p:spPr>
      </p:pic>
      <p:pic>
        <p:nvPicPr>
          <p:cNvPr id="10" name="Picture 9"/>
          <p:cNvPicPr>
            <a:picLocks noChangeAspect="1"/>
          </p:cNvPicPr>
          <p:nvPr/>
        </p:nvPicPr>
        <p:blipFill>
          <a:blip r:embed="rId3"/>
          <a:stretch>
            <a:fillRect/>
          </a:stretch>
        </p:blipFill>
        <p:spPr>
          <a:xfrm>
            <a:off x="10641958" y="10710"/>
            <a:ext cx="1550042" cy="1293989"/>
          </a:xfrm>
          <a:prstGeom prst="rect">
            <a:avLst/>
          </a:prstGeom>
        </p:spPr>
      </p:pic>
      <p:sp>
        <p:nvSpPr>
          <p:cNvPr id="2" name="Rectangle 1"/>
          <p:cNvSpPr/>
          <p:nvPr/>
        </p:nvSpPr>
        <p:spPr>
          <a:xfrm>
            <a:off x="4368540" y="6139520"/>
            <a:ext cx="3454920" cy="300082"/>
          </a:xfrm>
          <a:prstGeom prst="rect">
            <a:avLst/>
          </a:prstGeom>
        </p:spPr>
        <p:txBody>
          <a:bodyPr wrap="none">
            <a:spAutoFit/>
          </a:bodyPr>
          <a:lstStyle/>
          <a:p>
            <a:pPr algn="ctr"/>
            <a:r>
              <a:rPr lang="en-US" sz="1350"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3" name="TextBox 2">
            <a:extLst>
              <a:ext uri="{FF2B5EF4-FFF2-40B4-BE49-F238E27FC236}">
                <a16:creationId xmlns:a16="http://schemas.microsoft.com/office/drawing/2014/main" xmlns="" id="{C1541B35-09BA-43E0-A719-91DD3D74F3AE}"/>
              </a:ext>
            </a:extLst>
          </p:cNvPr>
          <p:cNvSpPr txBox="1"/>
          <p:nvPr/>
        </p:nvSpPr>
        <p:spPr>
          <a:xfrm>
            <a:off x="1470990" y="1689652"/>
            <a:ext cx="4919870" cy="460895"/>
          </a:xfrm>
          <a:prstGeom prst="rect">
            <a:avLst/>
          </a:prstGeom>
          <a:noFill/>
        </p:spPr>
        <p:txBody>
          <a:bodyPr wrap="square" rtlCol="0">
            <a:spAutoFit/>
          </a:bodyPr>
          <a:lstStyle/>
          <a:p>
            <a:pPr algn="just">
              <a:lnSpc>
                <a:spcPct val="107000"/>
              </a:lnSpc>
              <a:spcBef>
                <a:spcPts val="300"/>
              </a:spcBef>
              <a:spcAft>
                <a:spcPts val="300"/>
              </a:spcAft>
            </a:pPr>
            <a:r>
              <a:rPr lang="vi-VN" sz="24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1.1. Một số khái niệm cơ bản</a:t>
            </a:r>
            <a:endParaRPr lang="en-US" sz="2400" dirty="0">
              <a:effectLst/>
              <a:latin typeface="Arial" panose="020B0604020202020204" pitchFamily="34" charset="0"/>
              <a:ea typeface="Calibri" panose="020F0502020204030204" pitchFamily="34" charset="0"/>
              <a:cs typeface="Arial" panose="020B0604020202020204" pitchFamily="34" charset="0"/>
            </a:endParaRPr>
          </a:p>
        </p:txBody>
      </p:sp>
      <p:sp>
        <p:nvSpPr>
          <p:cNvPr id="11" name="TextBox 10">
            <a:extLst>
              <a:ext uri="{FF2B5EF4-FFF2-40B4-BE49-F238E27FC236}">
                <a16:creationId xmlns:a16="http://schemas.microsoft.com/office/drawing/2014/main" xmlns="" id="{7C1D733E-EF55-4707-B6D4-F4EF93675A0F}"/>
              </a:ext>
            </a:extLst>
          </p:cNvPr>
          <p:cNvSpPr txBox="1"/>
          <p:nvPr/>
        </p:nvSpPr>
        <p:spPr>
          <a:xfrm>
            <a:off x="1997764" y="350592"/>
            <a:ext cx="8378687" cy="954107"/>
          </a:xfrm>
          <a:prstGeom prst="rect">
            <a:avLst/>
          </a:prstGeom>
          <a:noFill/>
        </p:spPr>
        <p:txBody>
          <a:bodyPr wrap="square" rtlCol="0">
            <a:spAutoFit/>
          </a:bodyPr>
          <a:lstStyle/>
          <a:p>
            <a:pPr algn="just"/>
            <a:r>
              <a:rPr lang="en-US" sz="2800" b="1" dirty="0">
                <a:latin typeface="Arial" panose="020B0604020202020204" pitchFamily="34" charset="0"/>
                <a:cs typeface="Arial" panose="020B0604020202020204" pitchFamily="34" charset="0"/>
              </a:rPr>
              <a:t>I. NHỮNG VẤN ĐỀ CHUNG VỀ AN TOÀN THÔNG TIN VÀ KHÔNG GIAN MẠNG</a:t>
            </a:r>
          </a:p>
        </p:txBody>
      </p:sp>
      <p:sp>
        <p:nvSpPr>
          <p:cNvPr id="7" name="TextBox 6">
            <a:extLst>
              <a:ext uri="{FF2B5EF4-FFF2-40B4-BE49-F238E27FC236}">
                <a16:creationId xmlns:a16="http://schemas.microsoft.com/office/drawing/2014/main" xmlns="" id="{457C0474-140B-42B8-9CEA-54C294F25906}"/>
              </a:ext>
            </a:extLst>
          </p:cNvPr>
          <p:cNvSpPr txBox="1"/>
          <p:nvPr/>
        </p:nvSpPr>
        <p:spPr>
          <a:xfrm>
            <a:off x="1997764" y="2286000"/>
            <a:ext cx="4393096" cy="369332"/>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1.1.1. Khái niệm thông tin</a:t>
            </a:r>
            <a:endParaRPr lang="en-US" dirty="0"/>
          </a:p>
        </p:txBody>
      </p:sp>
      <p:sp>
        <p:nvSpPr>
          <p:cNvPr id="8" name="TextBox 7">
            <a:extLst>
              <a:ext uri="{FF2B5EF4-FFF2-40B4-BE49-F238E27FC236}">
                <a16:creationId xmlns:a16="http://schemas.microsoft.com/office/drawing/2014/main" xmlns="" id="{7D3AEFCA-FFAA-491E-92B9-08A531BB0DFD}"/>
              </a:ext>
            </a:extLst>
          </p:cNvPr>
          <p:cNvSpPr txBox="1"/>
          <p:nvPr/>
        </p:nvSpPr>
        <p:spPr>
          <a:xfrm>
            <a:off x="900562" y="3254203"/>
            <a:ext cx="4919870" cy="2039469"/>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en-US" dirty="0" err="1"/>
              <a:t>Có</a:t>
            </a:r>
            <a:r>
              <a:rPr lang="en-US" dirty="0"/>
              <a:t> </a:t>
            </a:r>
            <a:r>
              <a:rPr lang="en-US" dirty="0" err="1"/>
              <a:t>rất</a:t>
            </a:r>
            <a:r>
              <a:rPr lang="en-US" dirty="0"/>
              <a:t> </a:t>
            </a:r>
            <a:r>
              <a:rPr lang="en-US" dirty="0" err="1"/>
              <a:t>nhiều</a:t>
            </a:r>
            <a:r>
              <a:rPr lang="en-US" dirty="0"/>
              <a:t> </a:t>
            </a:r>
            <a:r>
              <a:rPr lang="en-US" dirty="0" err="1"/>
              <a:t>cách</a:t>
            </a:r>
            <a:r>
              <a:rPr lang="en-US" dirty="0"/>
              <a:t> </a:t>
            </a:r>
            <a:r>
              <a:rPr lang="en-US" dirty="0" err="1"/>
              <a:t>hiểu</a:t>
            </a:r>
            <a:r>
              <a:rPr lang="en-US" dirty="0"/>
              <a:t> </a:t>
            </a:r>
            <a:r>
              <a:rPr lang="en-US" dirty="0" err="1"/>
              <a:t>về</a:t>
            </a:r>
            <a:r>
              <a:rPr lang="en-US" dirty="0"/>
              <a:t> </a:t>
            </a:r>
            <a:r>
              <a:rPr lang="en-US" dirty="0" err="1"/>
              <a:t>thông</a:t>
            </a:r>
            <a:r>
              <a:rPr lang="en-US" dirty="0"/>
              <a:t> tin, </a:t>
            </a:r>
            <a:r>
              <a:rPr lang="en-US" dirty="0" err="1"/>
              <a:t>mỗi</a:t>
            </a:r>
            <a:r>
              <a:rPr lang="en-US" dirty="0"/>
              <a:t> </a:t>
            </a:r>
            <a:r>
              <a:rPr lang="en-US" dirty="0" err="1"/>
              <a:t>người</a:t>
            </a:r>
            <a:r>
              <a:rPr lang="en-US" dirty="0"/>
              <a:t> </a:t>
            </a:r>
            <a:r>
              <a:rPr lang="en-US" dirty="0" err="1"/>
              <a:t>đều</a:t>
            </a:r>
            <a:r>
              <a:rPr lang="en-US" dirty="0"/>
              <a:t> </a:t>
            </a:r>
            <a:r>
              <a:rPr lang="en-US" dirty="0" err="1"/>
              <a:t>có</a:t>
            </a:r>
            <a:r>
              <a:rPr lang="en-US" dirty="0"/>
              <a:t> </a:t>
            </a:r>
            <a:r>
              <a:rPr lang="en-US" dirty="0" err="1"/>
              <a:t>cách</a:t>
            </a:r>
            <a:r>
              <a:rPr lang="en-US" dirty="0"/>
              <a:t> </a:t>
            </a:r>
            <a:r>
              <a:rPr lang="en-US" dirty="0" err="1"/>
              <a:t>hiểu</a:t>
            </a:r>
            <a:r>
              <a:rPr lang="en-US" dirty="0"/>
              <a:t> </a:t>
            </a:r>
            <a:r>
              <a:rPr lang="en-US" dirty="0" err="1"/>
              <a:t>về</a:t>
            </a:r>
            <a:r>
              <a:rPr lang="en-US" dirty="0"/>
              <a:t> </a:t>
            </a:r>
            <a:r>
              <a:rPr lang="en-US" dirty="0" err="1"/>
              <a:t>thông</a:t>
            </a:r>
            <a:r>
              <a:rPr lang="en-US" dirty="0"/>
              <a:t> tin </a:t>
            </a:r>
            <a:r>
              <a:rPr lang="en-US" dirty="0" err="1"/>
              <a:t>khác</a:t>
            </a:r>
            <a:r>
              <a:rPr lang="en-US" dirty="0"/>
              <a:t> </a:t>
            </a:r>
            <a:r>
              <a:rPr lang="en-US" dirty="0" err="1"/>
              <a:t>nhau</a:t>
            </a:r>
            <a:r>
              <a:rPr lang="en-US" dirty="0"/>
              <a:t>. </a:t>
            </a:r>
            <a:r>
              <a:rPr lang="en-US" dirty="0" err="1"/>
              <a:t>Ngay</a:t>
            </a:r>
            <a:r>
              <a:rPr lang="en-US" dirty="0"/>
              <a:t> </a:t>
            </a:r>
            <a:r>
              <a:rPr lang="en-US" dirty="0" err="1"/>
              <a:t>cả</a:t>
            </a:r>
            <a:r>
              <a:rPr lang="en-US" dirty="0"/>
              <a:t> </a:t>
            </a:r>
            <a:r>
              <a:rPr lang="en-US" dirty="0" err="1"/>
              <a:t>từ</a:t>
            </a:r>
            <a:r>
              <a:rPr lang="en-US" dirty="0"/>
              <a:t> </a:t>
            </a:r>
            <a:r>
              <a:rPr lang="en-US" dirty="0" err="1"/>
              <a:t>điển</a:t>
            </a:r>
            <a:r>
              <a:rPr lang="en-US" dirty="0"/>
              <a:t> </a:t>
            </a:r>
            <a:r>
              <a:rPr lang="en-US" dirty="0" err="1"/>
              <a:t>cũng</a:t>
            </a:r>
            <a:r>
              <a:rPr lang="en-US" dirty="0"/>
              <a:t> </a:t>
            </a:r>
            <a:r>
              <a:rPr lang="en-US" dirty="0" err="1"/>
              <a:t>không</a:t>
            </a:r>
            <a:r>
              <a:rPr lang="en-US" dirty="0"/>
              <a:t> </a:t>
            </a:r>
            <a:r>
              <a:rPr lang="en-US" dirty="0" err="1"/>
              <a:t>có</a:t>
            </a:r>
            <a:r>
              <a:rPr lang="en-US" dirty="0"/>
              <a:t> </a:t>
            </a:r>
            <a:r>
              <a:rPr lang="en-US" dirty="0" err="1"/>
              <a:t>định</a:t>
            </a:r>
            <a:r>
              <a:rPr lang="en-US" dirty="0"/>
              <a:t> </a:t>
            </a:r>
            <a:r>
              <a:rPr lang="en-US" dirty="0" err="1"/>
              <a:t>nghĩa</a:t>
            </a:r>
            <a:r>
              <a:rPr lang="en-US" dirty="0"/>
              <a:t> </a:t>
            </a:r>
            <a:r>
              <a:rPr lang="en-US" dirty="0" err="1"/>
              <a:t>thống</a:t>
            </a:r>
            <a:r>
              <a:rPr lang="en-US" dirty="0"/>
              <a:t> </a:t>
            </a:r>
            <a:r>
              <a:rPr lang="en-US" dirty="0" err="1"/>
              <a:t>nhất</a:t>
            </a:r>
            <a:r>
              <a:rPr lang="en-US" dirty="0"/>
              <a:t> </a:t>
            </a:r>
            <a:r>
              <a:rPr lang="en-US" dirty="0" err="1"/>
              <a:t>về</a:t>
            </a:r>
            <a:r>
              <a:rPr lang="en-US" dirty="0"/>
              <a:t> </a:t>
            </a:r>
            <a:r>
              <a:rPr lang="en-US" dirty="0" err="1"/>
              <a:t>thông</a:t>
            </a:r>
            <a:r>
              <a:rPr lang="en-US" dirty="0"/>
              <a:t> tin</a:t>
            </a:r>
          </a:p>
        </p:txBody>
      </p:sp>
      <p:pic>
        <p:nvPicPr>
          <p:cNvPr id="12" name="Picture 11">
            <a:extLst>
              <a:ext uri="{FF2B5EF4-FFF2-40B4-BE49-F238E27FC236}">
                <a16:creationId xmlns:a16="http://schemas.microsoft.com/office/drawing/2014/main" xmlns="" id="{EA5CE3E8-DF48-4ECD-8888-F54716C972A6}"/>
              </a:ext>
            </a:extLst>
          </p:cNvPr>
          <p:cNvPicPr>
            <a:picLocks noChangeAspect="1"/>
          </p:cNvPicPr>
          <p:nvPr/>
        </p:nvPicPr>
        <p:blipFill>
          <a:blip r:embed="rId4"/>
          <a:stretch>
            <a:fillRect/>
          </a:stretch>
        </p:blipFill>
        <p:spPr>
          <a:xfrm>
            <a:off x="6539948" y="1689653"/>
            <a:ext cx="5019261" cy="1490870"/>
          </a:xfrm>
          <a:prstGeom prst="rect">
            <a:avLst/>
          </a:prstGeom>
        </p:spPr>
      </p:pic>
      <p:sp>
        <p:nvSpPr>
          <p:cNvPr id="13" name="TextBox 12">
            <a:extLst>
              <a:ext uri="{FF2B5EF4-FFF2-40B4-BE49-F238E27FC236}">
                <a16:creationId xmlns:a16="http://schemas.microsoft.com/office/drawing/2014/main" xmlns="" id="{9E939675-E197-4596-AB39-D6B00BC2B703}"/>
              </a:ext>
            </a:extLst>
          </p:cNvPr>
          <p:cNvSpPr txBox="1"/>
          <p:nvPr/>
        </p:nvSpPr>
        <p:spPr>
          <a:xfrm>
            <a:off x="6838121" y="1726706"/>
            <a:ext cx="4422913" cy="1249125"/>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en-US" dirty="0" err="1">
                <a:solidFill>
                  <a:srgbClr val="FFFF00"/>
                </a:solidFill>
              </a:rPr>
              <a:t>Thông</a:t>
            </a:r>
            <a:r>
              <a:rPr lang="en-US" dirty="0">
                <a:solidFill>
                  <a:srgbClr val="FFFF00"/>
                </a:solidFill>
              </a:rPr>
              <a:t> tin </a:t>
            </a:r>
            <a:r>
              <a:rPr lang="en-US" dirty="0" err="1">
                <a:solidFill>
                  <a:srgbClr val="FFFF00"/>
                </a:solidFill>
              </a:rPr>
              <a:t>là</a:t>
            </a:r>
            <a:r>
              <a:rPr lang="en-US" dirty="0">
                <a:solidFill>
                  <a:srgbClr val="FFFF00"/>
                </a:solidFill>
              </a:rPr>
              <a:t> " </a:t>
            </a:r>
            <a:r>
              <a:rPr lang="en-US" dirty="0" err="1">
                <a:solidFill>
                  <a:srgbClr val="FFFF00"/>
                </a:solidFill>
              </a:rPr>
              <a:t>điều</a:t>
            </a:r>
            <a:r>
              <a:rPr lang="en-US" dirty="0">
                <a:solidFill>
                  <a:srgbClr val="FFFF00"/>
                </a:solidFill>
              </a:rPr>
              <a:t> </a:t>
            </a:r>
            <a:r>
              <a:rPr lang="en-US" dirty="0" err="1">
                <a:solidFill>
                  <a:srgbClr val="FFFF00"/>
                </a:solidFill>
              </a:rPr>
              <a:t>mà</a:t>
            </a:r>
            <a:r>
              <a:rPr lang="en-US" dirty="0">
                <a:solidFill>
                  <a:srgbClr val="FFFF00"/>
                </a:solidFill>
              </a:rPr>
              <a:t> </a:t>
            </a:r>
            <a:r>
              <a:rPr lang="en-US" dirty="0" err="1">
                <a:solidFill>
                  <a:srgbClr val="FFFF00"/>
                </a:solidFill>
              </a:rPr>
              <a:t>người</a:t>
            </a:r>
            <a:r>
              <a:rPr lang="en-US" dirty="0">
                <a:solidFill>
                  <a:srgbClr val="FFFF00"/>
                </a:solidFill>
              </a:rPr>
              <a:t> ta </a:t>
            </a:r>
            <a:r>
              <a:rPr lang="en-US" dirty="0" err="1">
                <a:solidFill>
                  <a:srgbClr val="FFFF00"/>
                </a:solidFill>
              </a:rPr>
              <a:t>đánh</a:t>
            </a:r>
            <a:r>
              <a:rPr lang="en-US" dirty="0">
                <a:solidFill>
                  <a:srgbClr val="FFFF00"/>
                </a:solidFill>
              </a:rPr>
              <a:t> </a:t>
            </a:r>
            <a:r>
              <a:rPr lang="en-US" dirty="0" err="1">
                <a:solidFill>
                  <a:srgbClr val="FFFF00"/>
                </a:solidFill>
              </a:rPr>
              <a:t>giá</a:t>
            </a:r>
            <a:r>
              <a:rPr lang="en-US" dirty="0">
                <a:solidFill>
                  <a:srgbClr val="FFFF00"/>
                </a:solidFill>
              </a:rPr>
              <a:t> </a:t>
            </a:r>
            <a:r>
              <a:rPr lang="en-US" dirty="0" err="1">
                <a:solidFill>
                  <a:srgbClr val="FFFF00"/>
                </a:solidFill>
              </a:rPr>
              <a:t>hoặc</a:t>
            </a:r>
            <a:r>
              <a:rPr lang="en-US" dirty="0">
                <a:solidFill>
                  <a:srgbClr val="FFFF00"/>
                </a:solidFill>
              </a:rPr>
              <a:t> </a:t>
            </a:r>
            <a:r>
              <a:rPr lang="en-US" dirty="0" err="1">
                <a:solidFill>
                  <a:srgbClr val="FFFF00"/>
                </a:solidFill>
              </a:rPr>
              <a:t>nói</a:t>
            </a:r>
            <a:r>
              <a:rPr lang="en-US" dirty="0">
                <a:solidFill>
                  <a:srgbClr val="FFFF00"/>
                </a:solidFill>
              </a:rPr>
              <a:t> </a:t>
            </a:r>
            <a:r>
              <a:rPr lang="en-US" dirty="0" err="1">
                <a:solidFill>
                  <a:srgbClr val="FFFF00"/>
                </a:solidFill>
              </a:rPr>
              <a:t>đến</a:t>
            </a:r>
            <a:r>
              <a:rPr lang="en-US" dirty="0">
                <a:solidFill>
                  <a:srgbClr val="FFFF00"/>
                </a:solidFill>
              </a:rPr>
              <a:t>; </a:t>
            </a:r>
            <a:r>
              <a:rPr lang="en-US" dirty="0" err="1">
                <a:solidFill>
                  <a:srgbClr val="FFFF00"/>
                </a:solidFill>
              </a:rPr>
              <a:t>là</a:t>
            </a:r>
            <a:r>
              <a:rPr lang="en-US" dirty="0">
                <a:solidFill>
                  <a:srgbClr val="FFFF00"/>
                </a:solidFill>
              </a:rPr>
              <a:t> tri </a:t>
            </a:r>
            <a:r>
              <a:rPr lang="en-US" dirty="0" err="1">
                <a:solidFill>
                  <a:srgbClr val="FFFF00"/>
                </a:solidFill>
              </a:rPr>
              <a:t>thức</a:t>
            </a:r>
            <a:r>
              <a:rPr lang="en-US" dirty="0">
                <a:solidFill>
                  <a:srgbClr val="FFFF00"/>
                </a:solidFill>
              </a:rPr>
              <a:t>, tin </a:t>
            </a:r>
            <a:r>
              <a:rPr lang="en-US" dirty="0" err="1">
                <a:solidFill>
                  <a:srgbClr val="FFFF00"/>
                </a:solidFill>
              </a:rPr>
              <a:t>tức</a:t>
            </a:r>
            <a:r>
              <a:rPr lang="en-US" dirty="0">
                <a:solidFill>
                  <a:srgbClr val="FFFF00"/>
                </a:solidFill>
              </a:rPr>
              <a:t>" </a:t>
            </a:r>
          </a:p>
        </p:txBody>
      </p:sp>
      <p:pic>
        <p:nvPicPr>
          <p:cNvPr id="14" name="Picture 13">
            <a:extLst>
              <a:ext uri="{FF2B5EF4-FFF2-40B4-BE49-F238E27FC236}">
                <a16:creationId xmlns:a16="http://schemas.microsoft.com/office/drawing/2014/main" xmlns="" id="{095572B0-CF76-4C2C-B296-8DD188A5D927}"/>
              </a:ext>
            </a:extLst>
          </p:cNvPr>
          <p:cNvPicPr>
            <a:picLocks noChangeAspect="1"/>
          </p:cNvPicPr>
          <p:nvPr/>
        </p:nvPicPr>
        <p:blipFill>
          <a:blip r:embed="rId5"/>
          <a:stretch>
            <a:fillRect/>
          </a:stretch>
        </p:blipFill>
        <p:spPr>
          <a:xfrm>
            <a:off x="6539949" y="3429000"/>
            <a:ext cx="5019260" cy="2502847"/>
          </a:xfrm>
          <a:prstGeom prst="rect">
            <a:avLst/>
          </a:prstGeom>
        </p:spPr>
      </p:pic>
      <p:sp>
        <p:nvSpPr>
          <p:cNvPr id="15" name="TextBox 14">
            <a:extLst>
              <a:ext uri="{FF2B5EF4-FFF2-40B4-BE49-F238E27FC236}">
                <a16:creationId xmlns:a16="http://schemas.microsoft.com/office/drawing/2014/main" xmlns="" id="{CF259A9E-2A4F-4BD7-8AA3-BEF5BA45CB6B}"/>
              </a:ext>
            </a:extLst>
          </p:cNvPr>
          <p:cNvSpPr txBox="1"/>
          <p:nvPr/>
        </p:nvSpPr>
        <p:spPr>
          <a:xfrm>
            <a:off x="6694003" y="3442701"/>
            <a:ext cx="4711148" cy="2434641"/>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FFFF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solidFill>
                  <a:schemeClr val="bg1"/>
                </a:solidFill>
              </a:rPr>
              <a:t>“ Thông tin là một khái niệm cơ bản của khoa học hiện đại, khái quát về các điều hiểu biết, tri thức thu được qua nghiên cứu, khảo sát hoặc trao đổi giữa các đối tượng với nhau”</a:t>
            </a:r>
            <a:endParaRPr lang="en-US" dirty="0">
              <a:solidFill>
                <a:schemeClr val="bg1"/>
              </a:solidFill>
            </a:endParaRPr>
          </a:p>
        </p:txBody>
      </p:sp>
    </p:spTree>
    <p:extLst>
      <p:ext uri="{BB962C8B-B14F-4D97-AF65-F5344CB8AC3E}">
        <p14:creationId xmlns:p14="http://schemas.microsoft.com/office/powerpoint/2010/main" val="1887986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arn(inVertical)">
                                      <p:cBhvr>
                                        <p:cTn id="24" dur="500"/>
                                        <p:tgtEl>
                                          <p:spTgt spid="13"/>
                                        </p:tgtEl>
                                      </p:cBhvr>
                                    </p:animEffect>
                                  </p:childTnLst>
                                </p:cTn>
                              </p:par>
                              <p:par>
                                <p:cTn id="25" presetID="16" presetClass="entr" presetSubtype="21"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arn(inVertic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anim calcmode="lin" valueType="num">
                                      <p:cBhvr>
                                        <p:cTn id="33" dur="1000" fill="hold"/>
                                        <p:tgtEl>
                                          <p:spTgt spid="15"/>
                                        </p:tgtEl>
                                        <p:attrNameLst>
                                          <p:attrName>ppt_x</p:attrName>
                                        </p:attrNameLst>
                                      </p:cBhvr>
                                      <p:tavLst>
                                        <p:tav tm="0">
                                          <p:val>
                                            <p:strVal val="#ppt_x"/>
                                          </p:val>
                                        </p:tav>
                                        <p:tav tm="100000">
                                          <p:val>
                                            <p:strVal val="#ppt_x"/>
                                          </p:val>
                                        </p:tav>
                                      </p:tavLst>
                                    </p:anim>
                                    <p:anim calcmode="lin" valueType="num">
                                      <p:cBhvr>
                                        <p:cTn id="34" dur="1000" fill="hold"/>
                                        <p:tgtEl>
                                          <p:spTgt spid="15"/>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0"/>
                                        <p:tgtEl>
                                          <p:spTgt spid="14"/>
                                        </p:tgtEl>
                                      </p:cBhvr>
                                    </p:animEffect>
                                    <p:anim calcmode="lin" valueType="num">
                                      <p:cBhvr>
                                        <p:cTn id="38" dur="1000" fill="hold"/>
                                        <p:tgtEl>
                                          <p:spTgt spid="14"/>
                                        </p:tgtEl>
                                        <p:attrNameLst>
                                          <p:attrName>ppt_x</p:attrName>
                                        </p:attrNameLst>
                                      </p:cBhvr>
                                      <p:tavLst>
                                        <p:tav tm="0">
                                          <p:val>
                                            <p:strVal val="#ppt_x"/>
                                          </p:val>
                                        </p:tav>
                                        <p:tav tm="100000">
                                          <p:val>
                                            <p:strVal val="#ppt_x"/>
                                          </p:val>
                                        </p:tav>
                                      </p:tavLst>
                                    </p:anim>
                                    <p:anim calcmode="lin" valueType="num">
                                      <p:cBhvr>
                                        <p:cTn id="3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P spid="13" grpId="0"/>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10710"/>
            <a:ext cx="1470991" cy="1450342"/>
          </a:xfrm>
          <a:prstGeom prst="rect">
            <a:avLst/>
          </a:prstGeom>
        </p:spPr>
      </p:pic>
      <p:pic>
        <p:nvPicPr>
          <p:cNvPr id="10" name="Picture 9"/>
          <p:cNvPicPr>
            <a:picLocks noChangeAspect="1"/>
          </p:cNvPicPr>
          <p:nvPr/>
        </p:nvPicPr>
        <p:blipFill>
          <a:blip r:embed="rId3"/>
          <a:stretch>
            <a:fillRect/>
          </a:stretch>
        </p:blipFill>
        <p:spPr>
          <a:xfrm>
            <a:off x="10641958" y="10710"/>
            <a:ext cx="1550042" cy="1293989"/>
          </a:xfrm>
          <a:prstGeom prst="rect">
            <a:avLst/>
          </a:prstGeom>
        </p:spPr>
      </p:pic>
      <p:sp>
        <p:nvSpPr>
          <p:cNvPr id="2" name="Rectangle 1"/>
          <p:cNvSpPr/>
          <p:nvPr/>
        </p:nvSpPr>
        <p:spPr>
          <a:xfrm>
            <a:off x="4368540" y="6139520"/>
            <a:ext cx="3454920" cy="300082"/>
          </a:xfrm>
          <a:prstGeom prst="rect">
            <a:avLst/>
          </a:prstGeom>
        </p:spPr>
        <p:txBody>
          <a:bodyPr wrap="none">
            <a:spAutoFit/>
          </a:bodyPr>
          <a:lstStyle/>
          <a:p>
            <a:pPr algn="ctr"/>
            <a:r>
              <a:rPr lang="en-US" sz="1350"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11" name="TextBox 10">
            <a:extLst>
              <a:ext uri="{FF2B5EF4-FFF2-40B4-BE49-F238E27FC236}">
                <a16:creationId xmlns:a16="http://schemas.microsoft.com/office/drawing/2014/main" xmlns="" id="{7C1D733E-EF55-4707-B6D4-F4EF93675A0F}"/>
              </a:ext>
            </a:extLst>
          </p:cNvPr>
          <p:cNvSpPr txBox="1"/>
          <p:nvPr/>
        </p:nvSpPr>
        <p:spPr>
          <a:xfrm>
            <a:off x="1736498" y="350592"/>
            <a:ext cx="8639954" cy="954107"/>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II. PHÒNG, CHỐNG VI PHẠM PHÁP LUẬT        TRÊN KHÔNG GIAN MẠNG</a:t>
            </a:r>
          </a:p>
        </p:txBody>
      </p:sp>
      <p:sp>
        <p:nvSpPr>
          <p:cNvPr id="5" name="TextBox 4">
            <a:extLst>
              <a:ext uri="{FF2B5EF4-FFF2-40B4-BE49-F238E27FC236}">
                <a16:creationId xmlns:a16="http://schemas.microsoft.com/office/drawing/2014/main" xmlns="" id="{4A11B3F7-47B5-4DD6-BB9B-A03730B685CC}"/>
              </a:ext>
            </a:extLst>
          </p:cNvPr>
          <p:cNvSpPr txBox="1"/>
          <p:nvPr/>
        </p:nvSpPr>
        <p:spPr>
          <a:xfrm>
            <a:off x="1470990" y="1580833"/>
            <a:ext cx="7299877" cy="460511"/>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2.2. Các hành vi bị cấm trên không gian mạng</a:t>
            </a:r>
            <a:endParaRPr lang="en-US" dirty="0"/>
          </a:p>
        </p:txBody>
      </p:sp>
      <p:sp>
        <p:nvSpPr>
          <p:cNvPr id="6" name="TextBox 5">
            <a:extLst>
              <a:ext uri="{FF2B5EF4-FFF2-40B4-BE49-F238E27FC236}">
                <a16:creationId xmlns:a16="http://schemas.microsoft.com/office/drawing/2014/main" xmlns="" id="{4F1E4927-C7E2-4EF4-9579-9ADD80D148C4}"/>
              </a:ext>
            </a:extLst>
          </p:cNvPr>
          <p:cNvSpPr txBox="1"/>
          <p:nvPr/>
        </p:nvSpPr>
        <p:spPr>
          <a:xfrm>
            <a:off x="1470990" y="2228850"/>
            <a:ext cx="9387510" cy="1250855"/>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2.2.1. Các nhóm hành vi sử dụng không gian mạng, công nghệ thông tin, phương tiện điện tử để vi phạm pháp luật về an ninh quốc gia, trật tự, an toàn xã hội</a:t>
            </a:r>
            <a:endParaRPr lang="en-US" dirty="0"/>
          </a:p>
        </p:txBody>
      </p:sp>
      <p:sp>
        <p:nvSpPr>
          <p:cNvPr id="7" name="Rectangle: Rounded Corners 6">
            <a:extLst>
              <a:ext uri="{FF2B5EF4-FFF2-40B4-BE49-F238E27FC236}">
                <a16:creationId xmlns:a16="http://schemas.microsoft.com/office/drawing/2014/main" xmlns="" id="{6861CB94-FD9B-4EC8-990F-A3F4F054818D}"/>
              </a:ext>
            </a:extLst>
          </p:cNvPr>
          <p:cNvSpPr/>
          <p:nvPr/>
        </p:nvSpPr>
        <p:spPr>
          <a:xfrm>
            <a:off x="5524500" y="3548634"/>
            <a:ext cx="5248275" cy="2305050"/>
          </a:xfrm>
          <a:prstGeom prst="roundRect">
            <a:avLst/>
          </a:prstGeom>
          <a:solidFill>
            <a:srgbClr val="00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xmlns="" id="{B336E870-1E2A-4039-98CE-E50A01C7902D}"/>
              </a:ext>
            </a:extLst>
          </p:cNvPr>
          <p:cNvSpPr txBox="1"/>
          <p:nvPr/>
        </p:nvSpPr>
        <p:spPr>
          <a:xfrm>
            <a:off x="5715000" y="3943393"/>
            <a:ext cx="4838700" cy="1249125"/>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en-US" dirty="0"/>
              <a:t>+ </a:t>
            </a:r>
            <a:r>
              <a:rPr lang="vi-VN" dirty="0"/>
              <a:t>Thông tin trên không gian mạng có nội dung xâm phạm trật tự quản lý kinh tế</a:t>
            </a:r>
            <a:r>
              <a:rPr lang="en-US" dirty="0"/>
              <a:t>.</a:t>
            </a:r>
          </a:p>
        </p:txBody>
      </p:sp>
      <p:pic>
        <p:nvPicPr>
          <p:cNvPr id="5122" name="Picture 2">
            <a:extLst>
              <a:ext uri="{FF2B5EF4-FFF2-40B4-BE49-F238E27FC236}">
                <a16:creationId xmlns:a16="http://schemas.microsoft.com/office/drawing/2014/main" xmlns="" id="{EB33189C-B33E-49D0-8DFA-8AE948F8FF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0" y="3539195"/>
            <a:ext cx="3905250"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817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par>
                                <p:cTn id="11" presetID="16" presetClass="entr" presetSubtype="21" fill="hold" nodeType="withEffect">
                                  <p:stCondLst>
                                    <p:cond delay="0"/>
                                  </p:stCondLst>
                                  <p:childTnLst>
                                    <p:set>
                                      <p:cBhvr>
                                        <p:cTn id="12" dur="1" fill="hold">
                                          <p:stCondLst>
                                            <p:cond delay="0"/>
                                          </p:stCondLst>
                                        </p:cTn>
                                        <p:tgtEl>
                                          <p:spTgt spid="5122"/>
                                        </p:tgtEl>
                                        <p:attrNameLst>
                                          <p:attrName>style.visibility</p:attrName>
                                        </p:attrNameLst>
                                      </p:cBhvr>
                                      <p:to>
                                        <p:strVal val="visible"/>
                                      </p:to>
                                    </p:set>
                                    <p:animEffect transition="in" filter="barn(inVertical)">
                                      <p:cBhvr>
                                        <p:cTn id="13"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10710"/>
            <a:ext cx="1470991" cy="1450342"/>
          </a:xfrm>
          <a:prstGeom prst="rect">
            <a:avLst/>
          </a:prstGeom>
        </p:spPr>
      </p:pic>
      <p:pic>
        <p:nvPicPr>
          <p:cNvPr id="10" name="Picture 9"/>
          <p:cNvPicPr>
            <a:picLocks noChangeAspect="1"/>
          </p:cNvPicPr>
          <p:nvPr/>
        </p:nvPicPr>
        <p:blipFill>
          <a:blip r:embed="rId3"/>
          <a:stretch>
            <a:fillRect/>
          </a:stretch>
        </p:blipFill>
        <p:spPr>
          <a:xfrm>
            <a:off x="10641958" y="10710"/>
            <a:ext cx="1550042" cy="1293989"/>
          </a:xfrm>
          <a:prstGeom prst="rect">
            <a:avLst/>
          </a:prstGeom>
        </p:spPr>
      </p:pic>
      <p:sp>
        <p:nvSpPr>
          <p:cNvPr id="2" name="Rectangle 1"/>
          <p:cNvSpPr/>
          <p:nvPr/>
        </p:nvSpPr>
        <p:spPr>
          <a:xfrm>
            <a:off x="4368540" y="6139520"/>
            <a:ext cx="3454920" cy="300082"/>
          </a:xfrm>
          <a:prstGeom prst="rect">
            <a:avLst/>
          </a:prstGeom>
        </p:spPr>
        <p:txBody>
          <a:bodyPr wrap="none">
            <a:spAutoFit/>
          </a:bodyPr>
          <a:lstStyle/>
          <a:p>
            <a:pPr algn="ctr"/>
            <a:r>
              <a:rPr lang="en-US" sz="1350"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11" name="TextBox 10">
            <a:extLst>
              <a:ext uri="{FF2B5EF4-FFF2-40B4-BE49-F238E27FC236}">
                <a16:creationId xmlns:a16="http://schemas.microsoft.com/office/drawing/2014/main" xmlns="" id="{7C1D733E-EF55-4707-B6D4-F4EF93675A0F}"/>
              </a:ext>
            </a:extLst>
          </p:cNvPr>
          <p:cNvSpPr txBox="1"/>
          <p:nvPr/>
        </p:nvSpPr>
        <p:spPr>
          <a:xfrm>
            <a:off x="1736498" y="350592"/>
            <a:ext cx="8639954" cy="954107"/>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II. PHÒNG, CHỐNG VI PHẠM PHÁP LUẬT        TRÊN KHÔNG GIAN MẠNG</a:t>
            </a:r>
          </a:p>
        </p:txBody>
      </p:sp>
      <p:sp>
        <p:nvSpPr>
          <p:cNvPr id="5" name="TextBox 4">
            <a:extLst>
              <a:ext uri="{FF2B5EF4-FFF2-40B4-BE49-F238E27FC236}">
                <a16:creationId xmlns:a16="http://schemas.microsoft.com/office/drawing/2014/main" xmlns="" id="{4A11B3F7-47B5-4DD6-BB9B-A03730B685CC}"/>
              </a:ext>
            </a:extLst>
          </p:cNvPr>
          <p:cNvSpPr txBox="1"/>
          <p:nvPr/>
        </p:nvSpPr>
        <p:spPr>
          <a:xfrm>
            <a:off x="1470990" y="1580833"/>
            <a:ext cx="7299877" cy="460511"/>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2.2. Các hành vi bị cấm trên không gian mạng</a:t>
            </a:r>
            <a:endParaRPr lang="en-US" dirty="0"/>
          </a:p>
        </p:txBody>
      </p:sp>
      <p:sp>
        <p:nvSpPr>
          <p:cNvPr id="6" name="TextBox 5">
            <a:extLst>
              <a:ext uri="{FF2B5EF4-FFF2-40B4-BE49-F238E27FC236}">
                <a16:creationId xmlns:a16="http://schemas.microsoft.com/office/drawing/2014/main" xmlns="" id="{4F1E4927-C7E2-4EF4-9579-9ADD80D148C4}"/>
              </a:ext>
            </a:extLst>
          </p:cNvPr>
          <p:cNvSpPr txBox="1"/>
          <p:nvPr/>
        </p:nvSpPr>
        <p:spPr>
          <a:xfrm>
            <a:off x="1470990" y="2228850"/>
            <a:ext cx="9387510" cy="1250855"/>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2.2.1. Các nhóm hành vi sử dụng không gian mạng, công nghệ thông tin, phương tiện điện tử để vi phạm pháp luật về an ninh quốc gia, trật tự, an toàn xã hội</a:t>
            </a:r>
            <a:endParaRPr lang="en-US" dirty="0"/>
          </a:p>
        </p:txBody>
      </p:sp>
      <p:sp>
        <p:nvSpPr>
          <p:cNvPr id="7" name="Rectangle: Rounded Corners 6">
            <a:extLst>
              <a:ext uri="{FF2B5EF4-FFF2-40B4-BE49-F238E27FC236}">
                <a16:creationId xmlns:a16="http://schemas.microsoft.com/office/drawing/2014/main" xmlns="" id="{6861CB94-FD9B-4EC8-990F-A3F4F054818D}"/>
              </a:ext>
            </a:extLst>
          </p:cNvPr>
          <p:cNvSpPr/>
          <p:nvPr/>
        </p:nvSpPr>
        <p:spPr>
          <a:xfrm>
            <a:off x="1590675" y="3695700"/>
            <a:ext cx="5248275" cy="2305050"/>
          </a:xfrm>
          <a:prstGeom prst="roundRect">
            <a:avLst/>
          </a:prstGeom>
          <a:solidFill>
            <a:srgbClr val="00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xmlns="" id="{2CC2ACA5-C26D-47DB-A361-AE316F78E4FD}"/>
              </a:ext>
            </a:extLst>
          </p:cNvPr>
          <p:cNvSpPr txBox="1"/>
          <p:nvPr/>
        </p:nvSpPr>
        <p:spPr>
          <a:xfrm>
            <a:off x="1847850" y="3828490"/>
            <a:ext cx="4648200" cy="2039469"/>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en-US" dirty="0"/>
              <a:t>+ </a:t>
            </a:r>
            <a:r>
              <a:rPr lang="vi-VN" dirty="0"/>
              <a:t>Thông tin trên không gian mạng có nội dung bịa đặt, sai sự thật gây hoang mang trong Nhân dân, gây thiệt hại cho hoạt động kinh tế - xã hội</a:t>
            </a:r>
            <a:endParaRPr lang="en-US" dirty="0"/>
          </a:p>
        </p:txBody>
      </p:sp>
      <p:pic>
        <p:nvPicPr>
          <p:cNvPr id="12" name="Picture 11">
            <a:extLst>
              <a:ext uri="{FF2B5EF4-FFF2-40B4-BE49-F238E27FC236}">
                <a16:creationId xmlns:a16="http://schemas.microsoft.com/office/drawing/2014/main" xmlns="" id="{30E12FA1-3402-4C8E-B629-111C0F49FF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1850" y="3695699"/>
            <a:ext cx="3590925" cy="2305049"/>
          </a:xfrm>
          <a:prstGeom prst="rect">
            <a:avLst/>
          </a:prstGeom>
        </p:spPr>
      </p:pic>
    </p:spTree>
    <p:extLst>
      <p:ext uri="{BB962C8B-B14F-4D97-AF65-F5344CB8AC3E}">
        <p14:creationId xmlns:p14="http://schemas.microsoft.com/office/powerpoint/2010/main" val="3994378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par>
                                <p:cTn id="11" presetID="16" presetClass="entr" presetSubtype="21"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arn(inVertical)">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10710"/>
            <a:ext cx="1470991" cy="1450342"/>
          </a:xfrm>
          <a:prstGeom prst="rect">
            <a:avLst/>
          </a:prstGeom>
        </p:spPr>
      </p:pic>
      <p:pic>
        <p:nvPicPr>
          <p:cNvPr id="10" name="Picture 9"/>
          <p:cNvPicPr>
            <a:picLocks noChangeAspect="1"/>
          </p:cNvPicPr>
          <p:nvPr/>
        </p:nvPicPr>
        <p:blipFill>
          <a:blip r:embed="rId3"/>
          <a:stretch>
            <a:fillRect/>
          </a:stretch>
        </p:blipFill>
        <p:spPr>
          <a:xfrm>
            <a:off x="10641958" y="10710"/>
            <a:ext cx="1550042" cy="1293989"/>
          </a:xfrm>
          <a:prstGeom prst="rect">
            <a:avLst/>
          </a:prstGeom>
        </p:spPr>
      </p:pic>
      <p:sp>
        <p:nvSpPr>
          <p:cNvPr id="2" name="Rectangle 1"/>
          <p:cNvSpPr/>
          <p:nvPr/>
        </p:nvSpPr>
        <p:spPr>
          <a:xfrm>
            <a:off x="4368540" y="6139520"/>
            <a:ext cx="3454920" cy="300082"/>
          </a:xfrm>
          <a:prstGeom prst="rect">
            <a:avLst/>
          </a:prstGeom>
        </p:spPr>
        <p:txBody>
          <a:bodyPr wrap="none">
            <a:spAutoFit/>
          </a:bodyPr>
          <a:lstStyle/>
          <a:p>
            <a:pPr algn="ctr"/>
            <a:r>
              <a:rPr lang="en-US" sz="1350"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11" name="TextBox 10">
            <a:extLst>
              <a:ext uri="{FF2B5EF4-FFF2-40B4-BE49-F238E27FC236}">
                <a16:creationId xmlns:a16="http://schemas.microsoft.com/office/drawing/2014/main" xmlns="" id="{7C1D733E-EF55-4707-B6D4-F4EF93675A0F}"/>
              </a:ext>
            </a:extLst>
          </p:cNvPr>
          <p:cNvSpPr txBox="1"/>
          <p:nvPr/>
        </p:nvSpPr>
        <p:spPr>
          <a:xfrm>
            <a:off x="1736498" y="350592"/>
            <a:ext cx="8639954" cy="954107"/>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II. PHÒNG, CHỐNG VI PHẠM PHÁP LUẬT        TRÊN KHÔNG GIAN MẠNG</a:t>
            </a:r>
          </a:p>
        </p:txBody>
      </p:sp>
      <p:sp>
        <p:nvSpPr>
          <p:cNvPr id="5" name="TextBox 4">
            <a:extLst>
              <a:ext uri="{FF2B5EF4-FFF2-40B4-BE49-F238E27FC236}">
                <a16:creationId xmlns:a16="http://schemas.microsoft.com/office/drawing/2014/main" xmlns="" id="{4A11B3F7-47B5-4DD6-BB9B-A03730B685CC}"/>
              </a:ext>
            </a:extLst>
          </p:cNvPr>
          <p:cNvSpPr txBox="1"/>
          <p:nvPr/>
        </p:nvSpPr>
        <p:spPr>
          <a:xfrm>
            <a:off x="1470990" y="1580833"/>
            <a:ext cx="7299877" cy="460511"/>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2.2. Các hành vi bị cấm trên không gian mạng</a:t>
            </a:r>
            <a:endParaRPr lang="en-US" dirty="0"/>
          </a:p>
        </p:txBody>
      </p:sp>
      <p:sp>
        <p:nvSpPr>
          <p:cNvPr id="6" name="TextBox 5">
            <a:extLst>
              <a:ext uri="{FF2B5EF4-FFF2-40B4-BE49-F238E27FC236}">
                <a16:creationId xmlns:a16="http://schemas.microsoft.com/office/drawing/2014/main" xmlns="" id="{4F1E4927-C7E2-4EF4-9579-9ADD80D148C4}"/>
              </a:ext>
            </a:extLst>
          </p:cNvPr>
          <p:cNvSpPr txBox="1"/>
          <p:nvPr/>
        </p:nvSpPr>
        <p:spPr>
          <a:xfrm>
            <a:off x="1470990" y="2228850"/>
            <a:ext cx="9387510" cy="1250855"/>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2.2.1. Các nhóm hành vi sử dụng không gian mạng, công nghệ thông tin, phương tiện điện tử để vi phạm pháp luật về an ninh quốc gia, trật tự, an toàn xã hội</a:t>
            </a:r>
            <a:endParaRPr lang="en-US" dirty="0"/>
          </a:p>
        </p:txBody>
      </p:sp>
      <p:sp>
        <p:nvSpPr>
          <p:cNvPr id="7" name="Rectangle: Rounded Corners 6">
            <a:extLst>
              <a:ext uri="{FF2B5EF4-FFF2-40B4-BE49-F238E27FC236}">
                <a16:creationId xmlns:a16="http://schemas.microsoft.com/office/drawing/2014/main" xmlns="" id="{6861CB94-FD9B-4EC8-990F-A3F4F054818D}"/>
              </a:ext>
            </a:extLst>
          </p:cNvPr>
          <p:cNvSpPr/>
          <p:nvPr/>
        </p:nvSpPr>
        <p:spPr>
          <a:xfrm>
            <a:off x="5524500" y="3548634"/>
            <a:ext cx="5248275" cy="2305050"/>
          </a:xfrm>
          <a:prstGeom prst="roundRect">
            <a:avLst/>
          </a:prstGeom>
          <a:solidFill>
            <a:srgbClr val="00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xmlns="" id="{20492FF1-6464-42A5-B68D-1C992B78F71E}"/>
              </a:ext>
            </a:extLst>
          </p:cNvPr>
          <p:cNvSpPr txBox="1"/>
          <p:nvPr/>
        </p:nvSpPr>
        <p:spPr>
          <a:xfrm>
            <a:off x="5527935" y="3483838"/>
            <a:ext cx="5244840" cy="2434641"/>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en-US" dirty="0"/>
              <a:t>+ </a:t>
            </a:r>
            <a:r>
              <a:rPr lang="vi-VN" dirty="0"/>
              <a:t>Thực hiện hành vi gián điệp mạng; xâm phạm bí mật nhà nước, bí mật công tác, bí mật kinh doanh, bí mật cá nhân, bí mật gia đình và đời sống riêng tư trên không gian mạng </a:t>
            </a:r>
            <a:endParaRPr lang="en-US" dirty="0"/>
          </a:p>
        </p:txBody>
      </p:sp>
      <p:pic>
        <p:nvPicPr>
          <p:cNvPr id="6146" name="Picture 2">
            <a:extLst>
              <a:ext uri="{FF2B5EF4-FFF2-40B4-BE49-F238E27FC236}">
                <a16:creationId xmlns:a16="http://schemas.microsoft.com/office/drawing/2014/main" xmlns="" id="{2C3DDB29-B84A-4561-A387-7E79CEC850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8043" y="3548634"/>
            <a:ext cx="4174058" cy="2590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549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nodeType="withEffect">
                                  <p:stCondLst>
                                    <p:cond delay="0"/>
                                  </p:stCondLst>
                                  <p:childTnLst>
                                    <p:set>
                                      <p:cBhvr>
                                        <p:cTn id="12" dur="1" fill="hold">
                                          <p:stCondLst>
                                            <p:cond delay="0"/>
                                          </p:stCondLst>
                                        </p:cTn>
                                        <p:tgtEl>
                                          <p:spTgt spid="6146"/>
                                        </p:tgtEl>
                                        <p:attrNameLst>
                                          <p:attrName>style.visibility</p:attrName>
                                        </p:attrNameLst>
                                      </p:cBhvr>
                                      <p:to>
                                        <p:strVal val="visible"/>
                                      </p:to>
                                    </p:set>
                                    <p:animEffect transition="in" filter="wipe(down)">
                                      <p:cBhvr>
                                        <p:cTn id="13"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10710"/>
            <a:ext cx="1470991" cy="1450342"/>
          </a:xfrm>
          <a:prstGeom prst="rect">
            <a:avLst/>
          </a:prstGeom>
        </p:spPr>
      </p:pic>
      <p:pic>
        <p:nvPicPr>
          <p:cNvPr id="10" name="Picture 9"/>
          <p:cNvPicPr>
            <a:picLocks noChangeAspect="1"/>
          </p:cNvPicPr>
          <p:nvPr/>
        </p:nvPicPr>
        <p:blipFill>
          <a:blip r:embed="rId3"/>
          <a:stretch>
            <a:fillRect/>
          </a:stretch>
        </p:blipFill>
        <p:spPr>
          <a:xfrm>
            <a:off x="10641958" y="10710"/>
            <a:ext cx="1550042" cy="1293989"/>
          </a:xfrm>
          <a:prstGeom prst="rect">
            <a:avLst/>
          </a:prstGeom>
        </p:spPr>
      </p:pic>
      <p:sp>
        <p:nvSpPr>
          <p:cNvPr id="2" name="Rectangle 1"/>
          <p:cNvSpPr/>
          <p:nvPr/>
        </p:nvSpPr>
        <p:spPr>
          <a:xfrm>
            <a:off x="4368540" y="6139520"/>
            <a:ext cx="3454920" cy="300082"/>
          </a:xfrm>
          <a:prstGeom prst="rect">
            <a:avLst/>
          </a:prstGeom>
        </p:spPr>
        <p:txBody>
          <a:bodyPr wrap="none">
            <a:spAutoFit/>
          </a:bodyPr>
          <a:lstStyle/>
          <a:p>
            <a:pPr algn="ctr"/>
            <a:r>
              <a:rPr lang="en-US" sz="1350"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11" name="TextBox 10">
            <a:extLst>
              <a:ext uri="{FF2B5EF4-FFF2-40B4-BE49-F238E27FC236}">
                <a16:creationId xmlns:a16="http://schemas.microsoft.com/office/drawing/2014/main" xmlns="" id="{7C1D733E-EF55-4707-B6D4-F4EF93675A0F}"/>
              </a:ext>
            </a:extLst>
          </p:cNvPr>
          <p:cNvSpPr txBox="1"/>
          <p:nvPr/>
        </p:nvSpPr>
        <p:spPr>
          <a:xfrm>
            <a:off x="1736498" y="350592"/>
            <a:ext cx="8639954" cy="954107"/>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II. PHÒNG, CHỐNG VI PHẠM PHÁP LUẬT        TRÊN KHÔNG GIAN MẠNG</a:t>
            </a:r>
          </a:p>
        </p:txBody>
      </p:sp>
      <p:sp>
        <p:nvSpPr>
          <p:cNvPr id="5" name="TextBox 4">
            <a:extLst>
              <a:ext uri="{FF2B5EF4-FFF2-40B4-BE49-F238E27FC236}">
                <a16:creationId xmlns:a16="http://schemas.microsoft.com/office/drawing/2014/main" xmlns="" id="{4A11B3F7-47B5-4DD6-BB9B-A03730B685CC}"/>
              </a:ext>
            </a:extLst>
          </p:cNvPr>
          <p:cNvSpPr txBox="1"/>
          <p:nvPr/>
        </p:nvSpPr>
        <p:spPr>
          <a:xfrm>
            <a:off x="1470990" y="1430086"/>
            <a:ext cx="7299877" cy="460511"/>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2.2. Các hành vi bị cấm trên không gian mạng</a:t>
            </a:r>
            <a:endParaRPr lang="en-US" dirty="0"/>
          </a:p>
        </p:txBody>
      </p:sp>
      <p:sp>
        <p:nvSpPr>
          <p:cNvPr id="6" name="TextBox 5">
            <a:extLst>
              <a:ext uri="{FF2B5EF4-FFF2-40B4-BE49-F238E27FC236}">
                <a16:creationId xmlns:a16="http://schemas.microsoft.com/office/drawing/2014/main" xmlns="" id="{4F1E4927-C7E2-4EF4-9579-9ADD80D148C4}"/>
              </a:ext>
            </a:extLst>
          </p:cNvPr>
          <p:cNvSpPr txBox="1"/>
          <p:nvPr/>
        </p:nvSpPr>
        <p:spPr>
          <a:xfrm>
            <a:off x="1470990" y="1911445"/>
            <a:ext cx="9387510" cy="1250855"/>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2.2.1. Các nhóm hành vi sử dụng không gian mạng, công nghệ thông tin, phương tiện điện tử để vi phạm pháp luật về an ninh quốc gia, trật tự, an toàn xã hội</a:t>
            </a:r>
            <a:endParaRPr lang="en-US" dirty="0"/>
          </a:p>
        </p:txBody>
      </p:sp>
      <p:sp>
        <p:nvSpPr>
          <p:cNvPr id="7" name="Rectangle: Rounded Corners 6">
            <a:extLst>
              <a:ext uri="{FF2B5EF4-FFF2-40B4-BE49-F238E27FC236}">
                <a16:creationId xmlns:a16="http://schemas.microsoft.com/office/drawing/2014/main" xmlns="" id="{6861CB94-FD9B-4EC8-990F-A3F4F054818D}"/>
              </a:ext>
            </a:extLst>
          </p:cNvPr>
          <p:cNvSpPr/>
          <p:nvPr/>
        </p:nvSpPr>
        <p:spPr>
          <a:xfrm>
            <a:off x="1470990" y="3309972"/>
            <a:ext cx="6434760" cy="3129629"/>
          </a:xfrm>
          <a:prstGeom prst="roundRect">
            <a:avLst/>
          </a:prstGeom>
          <a:solidFill>
            <a:srgbClr val="00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xmlns="" id="{E1C603E4-32FF-4D73-9AEE-8458EB7D535A}"/>
              </a:ext>
            </a:extLst>
          </p:cNvPr>
          <p:cNvSpPr txBox="1"/>
          <p:nvPr/>
        </p:nvSpPr>
        <p:spPr>
          <a:xfrm>
            <a:off x="1661164" y="3459747"/>
            <a:ext cx="6054411" cy="2829814"/>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en-US" dirty="0"/>
              <a:t>+ </a:t>
            </a:r>
            <a:r>
              <a:rPr lang="vi-VN" dirty="0"/>
              <a:t>Chiếm đoạt tài sản; tổ chức đánh bạc, đánh bạc qua mạng Internet; trộm cắp cước viễn thông quốc tế trên nền Internet; vi phạm bản quyền và sở hữu trí tuệ trên không gian mạng; giả mạo trang thông tin điện tử của cơ quan, tổ chức, cá nhân; </a:t>
            </a:r>
            <a:endParaRPr lang="en-US" dirty="0"/>
          </a:p>
        </p:txBody>
      </p:sp>
      <p:pic>
        <p:nvPicPr>
          <p:cNvPr id="8" name="Picture 7">
            <a:extLst>
              <a:ext uri="{FF2B5EF4-FFF2-40B4-BE49-F238E27FC236}">
                <a16:creationId xmlns:a16="http://schemas.microsoft.com/office/drawing/2014/main" xmlns="" id="{9B836B81-8236-4C65-8647-9393B91F19CE}"/>
              </a:ext>
            </a:extLst>
          </p:cNvPr>
          <p:cNvPicPr>
            <a:picLocks noChangeAspect="1"/>
          </p:cNvPicPr>
          <p:nvPr/>
        </p:nvPicPr>
        <p:blipFill>
          <a:blip r:embed="rId4"/>
          <a:stretch>
            <a:fillRect/>
          </a:stretch>
        </p:blipFill>
        <p:spPr>
          <a:xfrm>
            <a:off x="8334374" y="2724075"/>
            <a:ext cx="2386635" cy="3715527"/>
          </a:xfrm>
          <a:prstGeom prst="rect">
            <a:avLst/>
          </a:prstGeom>
        </p:spPr>
      </p:pic>
    </p:spTree>
    <p:extLst>
      <p:ext uri="{BB962C8B-B14F-4D97-AF65-F5344CB8AC3E}">
        <p14:creationId xmlns:p14="http://schemas.microsoft.com/office/powerpoint/2010/main" val="186308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par>
                                <p:cTn id="11" presetID="16" presetClass="entr" presetSubtype="21"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10710"/>
            <a:ext cx="1470991" cy="1450342"/>
          </a:xfrm>
          <a:prstGeom prst="rect">
            <a:avLst/>
          </a:prstGeom>
        </p:spPr>
      </p:pic>
      <p:pic>
        <p:nvPicPr>
          <p:cNvPr id="10" name="Picture 9"/>
          <p:cNvPicPr>
            <a:picLocks noChangeAspect="1"/>
          </p:cNvPicPr>
          <p:nvPr/>
        </p:nvPicPr>
        <p:blipFill>
          <a:blip r:embed="rId3"/>
          <a:stretch>
            <a:fillRect/>
          </a:stretch>
        </p:blipFill>
        <p:spPr>
          <a:xfrm>
            <a:off x="10641958" y="10710"/>
            <a:ext cx="1550042" cy="1293989"/>
          </a:xfrm>
          <a:prstGeom prst="rect">
            <a:avLst/>
          </a:prstGeom>
        </p:spPr>
      </p:pic>
      <p:sp>
        <p:nvSpPr>
          <p:cNvPr id="2" name="Rectangle 1"/>
          <p:cNvSpPr/>
          <p:nvPr/>
        </p:nvSpPr>
        <p:spPr>
          <a:xfrm>
            <a:off x="4368540" y="6139520"/>
            <a:ext cx="3454920" cy="300082"/>
          </a:xfrm>
          <a:prstGeom prst="rect">
            <a:avLst/>
          </a:prstGeom>
        </p:spPr>
        <p:txBody>
          <a:bodyPr wrap="none">
            <a:spAutoFit/>
          </a:bodyPr>
          <a:lstStyle/>
          <a:p>
            <a:pPr algn="ctr"/>
            <a:r>
              <a:rPr lang="en-US" sz="1350"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11" name="TextBox 10">
            <a:extLst>
              <a:ext uri="{FF2B5EF4-FFF2-40B4-BE49-F238E27FC236}">
                <a16:creationId xmlns:a16="http://schemas.microsoft.com/office/drawing/2014/main" xmlns="" id="{7C1D733E-EF55-4707-B6D4-F4EF93675A0F}"/>
              </a:ext>
            </a:extLst>
          </p:cNvPr>
          <p:cNvSpPr txBox="1"/>
          <p:nvPr/>
        </p:nvSpPr>
        <p:spPr>
          <a:xfrm>
            <a:off x="1736498" y="350592"/>
            <a:ext cx="8639954" cy="954107"/>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II. PHÒNG, CHỐNG VI PHẠM PHÁP LUẬT        TRÊN KHÔNG GIAN MẠNG</a:t>
            </a:r>
          </a:p>
        </p:txBody>
      </p:sp>
      <p:sp>
        <p:nvSpPr>
          <p:cNvPr id="5" name="TextBox 4">
            <a:extLst>
              <a:ext uri="{FF2B5EF4-FFF2-40B4-BE49-F238E27FC236}">
                <a16:creationId xmlns:a16="http://schemas.microsoft.com/office/drawing/2014/main" xmlns="" id="{4A11B3F7-47B5-4DD6-BB9B-A03730B685CC}"/>
              </a:ext>
            </a:extLst>
          </p:cNvPr>
          <p:cNvSpPr txBox="1"/>
          <p:nvPr/>
        </p:nvSpPr>
        <p:spPr>
          <a:xfrm>
            <a:off x="1470990" y="1580833"/>
            <a:ext cx="7299877" cy="460511"/>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2.2. Các hành vi bị cấm trên không gian mạng</a:t>
            </a:r>
            <a:endParaRPr lang="en-US" dirty="0"/>
          </a:p>
        </p:txBody>
      </p:sp>
      <p:sp>
        <p:nvSpPr>
          <p:cNvPr id="6" name="TextBox 5">
            <a:extLst>
              <a:ext uri="{FF2B5EF4-FFF2-40B4-BE49-F238E27FC236}">
                <a16:creationId xmlns:a16="http://schemas.microsoft.com/office/drawing/2014/main" xmlns="" id="{4F1E4927-C7E2-4EF4-9579-9ADD80D148C4}"/>
              </a:ext>
            </a:extLst>
          </p:cNvPr>
          <p:cNvSpPr txBox="1"/>
          <p:nvPr/>
        </p:nvSpPr>
        <p:spPr>
          <a:xfrm>
            <a:off x="1470990" y="2228850"/>
            <a:ext cx="9387510" cy="1250855"/>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2.2.1. Các nhóm hành vi sử dụng không gian mạng, công nghệ thông tin, phương tiện điện tử để vi phạm pháp luật về an ninh quốc gia, trật tự, an toàn xã hội</a:t>
            </a:r>
            <a:endParaRPr lang="en-US" dirty="0"/>
          </a:p>
        </p:txBody>
      </p:sp>
      <p:sp>
        <p:nvSpPr>
          <p:cNvPr id="7" name="Rectangle: Rounded Corners 6">
            <a:extLst>
              <a:ext uri="{FF2B5EF4-FFF2-40B4-BE49-F238E27FC236}">
                <a16:creationId xmlns:a16="http://schemas.microsoft.com/office/drawing/2014/main" xmlns="" id="{6861CB94-FD9B-4EC8-990F-A3F4F054818D}"/>
              </a:ext>
            </a:extLst>
          </p:cNvPr>
          <p:cNvSpPr/>
          <p:nvPr/>
        </p:nvSpPr>
        <p:spPr>
          <a:xfrm>
            <a:off x="5524500" y="3548634"/>
            <a:ext cx="5248275" cy="2305050"/>
          </a:xfrm>
          <a:prstGeom prst="roundRect">
            <a:avLst/>
          </a:prstGeom>
          <a:solidFill>
            <a:srgbClr val="00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xmlns="" id="{17AACD9C-DC83-44E1-8C29-88F4EF760214}"/>
              </a:ext>
            </a:extLst>
          </p:cNvPr>
          <p:cNvSpPr txBox="1"/>
          <p:nvPr/>
        </p:nvSpPr>
        <p:spPr>
          <a:xfrm>
            <a:off x="5675633" y="3681424"/>
            <a:ext cx="4946008" cy="2039469"/>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en-US" dirty="0"/>
              <a:t>+ </a:t>
            </a:r>
            <a:r>
              <a:rPr lang="vi-VN" dirty="0"/>
              <a:t>Tổ chức, hoạt động, câu kết, xúi giục, mua chuộc, lừa gạt, lôi kéo, đào tạo, huấn luyện người chống Nhà nước Cộng hòa xã hội chủ nghĩa Việt Nam</a:t>
            </a:r>
            <a:endParaRPr lang="en-US" dirty="0"/>
          </a:p>
        </p:txBody>
      </p:sp>
      <p:pic>
        <p:nvPicPr>
          <p:cNvPr id="1026" name="Picture 2" descr="Nhận diện và đấu tranh với các quan điểm sai trái, thù địch trên mạng xã  hội hiện nay | Tạp chí Tuyên giáo">
            <a:extLst>
              <a:ext uri="{FF2B5EF4-FFF2-40B4-BE49-F238E27FC236}">
                <a16:creationId xmlns:a16="http://schemas.microsoft.com/office/drawing/2014/main" xmlns="" id="{D2B4EE3E-E001-4191-B5C7-ACF1452BFC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0359" y="3548635"/>
            <a:ext cx="3877941" cy="2404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8765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anim calcmode="lin" valueType="num">
                                      <p:cBhvr additive="base">
                                        <p:cTn id="11" dur="500" fill="hold"/>
                                        <p:tgtEl>
                                          <p:spTgt spid="1026"/>
                                        </p:tgtEl>
                                        <p:attrNameLst>
                                          <p:attrName>ppt_x</p:attrName>
                                        </p:attrNameLst>
                                      </p:cBhvr>
                                      <p:tavLst>
                                        <p:tav tm="0">
                                          <p:val>
                                            <p:strVal val="#ppt_x"/>
                                          </p:val>
                                        </p:tav>
                                        <p:tav tm="100000">
                                          <p:val>
                                            <p:strVal val="#ppt_x"/>
                                          </p:val>
                                        </p:tav>
                                      </p:tavLst>
                                    </p:anim>
                                    <p:anim calcmode="lin" valueType="num">
                                      <p:cBhvr additive="base">
                                        <p:cTn id="12" dur="500" fill="hold"/>
                                        <p:tgtEl>
                                          <p:spTgt spid="102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10710"/>
            <a:ext cx="1470991" cy="1450342"/>
          </a:xfrm>
          <a:prstGeom prst="rect">
            <a:avLst/>
          </a:prstGeom>
        </p:spPr>
      </p:pic>
      <p:pic>
        <p:nvPicPr>
          <p:cNvPr id="10" name="Picture 9"/>
          <p:cNvPicPr>
            <a:picLocks noChangeAspect="1"/>
          </p:cNvPicPr>
          <p:nvPr/>
        </p:nvPicPr>
        <p:blipFill>
          <a:blip r:embed="rId3"/>
          <a:stretch>
            <a:fillRect/>
          </a:stretch>
        </p:blipFill>
        <p:spPr>
          <a:xfrm>
            <a:off x="10641958" y="10710"/>
            <a:ext cx="1550042" cy="1293989"/>
          </a:xfrm>
          <a:prstGeom prst="rect">
            <a:avLst/>
          </a:prstGeom>
        </p:spPr>
      </p:pic>
      <p:sp>
        <p:nvSpPr>
          <p:cNvPr id="2" name="Rectangle 1"/>
          <p:cNvSpPr/>
          <p:nvPr/>
        </p:nvSpPr>
        <p:spPr>
          <a:xfrm>
            <a:off x="4368540" y="6139520"/>
            <a:ext cx="3454920" cy="300082"/>
          </a:xfrm>
          <a:prstGeom prst="rect">
            <a:avLst/>
          </a:prstGeom>
        </p:spPr>
        <p:txBody>
          <a:bodyPr wrap="none">
            <a:spAutoFit/>
          </a:bodyPr>
          <a:lstStyle/>
          <a:p>
            <a:pPr algn="ctr"/>
            <a:r>
              <a:rPr lang="en-US" sz="1350"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11" name="TextBox 10">
            <a:extLst>
              <a:ext uri="{FF2B5EF4-FFF2-40B4-BE49-F238E27FC236}">
                <a16:creationId xmlns:a16="http://schemas.microsoft.com/office/drawing/2014/main" xmlns="" id="{7C1D733E-EF55-4707-B6D4-F4EF93675A0F}"/>
              </a:ext>
            </a:extLst>
          </p:cNvPr>
          <p:cNvSpPr txBox="1"/>
          <p:nvPr/>
        </p:nvSpPr>
        <p:spPr>
          <a:xfrm>
            <a:off x="1736498" y="350592"/>
            <a:ext cx="8639954" cy="954107"/>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II. PHÒNG, CHỐNG VI PHẠM PHÁP LUẬT        TRÊN KHÔNG GIAN MẠNG</a:t>
            </a:r>
          </a:p>
        </p:txBody>
      </p:sp>
      <p:sp>
        <p:nvSpPr>
          <p:cNvPr id="5" name="TextBox 4">
            <a:extLst>
              <a:ext uri="{FF2B5EF4-FFF2-40B4-BE49-F238E27FC236}">
                <a16:creationId xmlns:a16="http://schemas.microsoft.com/office/drawing/2014/main" xmlns="" id="{4A11B3F7-47B5-4DD6-BB9B-A03730B685CC}"/>
              </a:ext>
            </a:extLst>
          </p:cNvPr>
          <p:cNvSpPr txBox="1"/>
          <p:nvPr/>
        </p:nvSpPr>
        <p:spPr>
          <a:xfrm>
            <a:off x="1470990" y="1384439"/>
            <a:ext cx="7299877" cy="460511"/>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2.2. Các hành vi bị cấm trên không gian mạng</a:t>
            </a:r>
            <a:endParaRPr lang="en-US" dirty="0"/>
          </a:p>
        </p:txBody>
      </p:sp>
      <p:sp>
        <p:nvSpPr>
          <p:cNvPr id="6" name="TextBox 5">
            <a:extLst>
              <a:ext uri="{FF2B5EF4-FFF2-40B4-BE49-F238E27FC236}">
                <a16:creationId xmlns:a16="http://schemas.microsoft.com/office/drawing/2014/main" xmlns="" id="{4F1E4927-C7E2-4EF4-9579-9ADD80D148C4}"/>
              </a:ext>
            </a:extLst>
          </p:cNvPr>
          <p:cNvSpPr txBox="1"/>
          <p:nvPr/>
        </p:nvSpPr>
        <p:spPr>
          <a:xfrm>
            <a:off x="1470990" y="1844950"/>
            <a:ext cx="9387510" cy="1250855"/>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2.2.1. Các nhóm hành vi sử dụng không gian mạng, công nghệ thông tin, phương tiện điện tử để vi phạm pháp luật về an ninh quốc gia, trật tự, an toàn xã hội</a:t>
            </a:r>
            <a:endParaRPr lang="en-US" dirty="0"/>
          </a:p>
        </p:txBody>
      </p:sp>
      <p:pic>
        <p:nvPicPr>
          <p:cNvPr id="12" name="Picture 2">
            <a:extLst>
              <a:ext uri="{FF2B5EF4-FFF2-40B4-BE49-F238E27FC236}">
                <a16:creationId xmlns:a16="http://schemas.microsoft.com/office/drawing/2014/main" xmlns="" id="{26CC03C6-5412-4804-BE51-5D0467C0D21D}"/>
              </a:ext>
            </a:extLst>
          </p:cNvPr>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bwMode="auto">
          <a:xfrm>
            <a:off x="5743574" y="3218678"/>
            <a:ext cx="5207985" cy="328872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xmlns="" id="{7EEBD997-C382-43D2-9372-6DEEA5E0E7B4}"/>
              </a:ext>
            </a:extLst>
          </p:cNvPr>
          <p:cNvSpPr/>
          <p:nvPr/>
        </p:nvSpPr>
        <p:spPr>
          <a:xfrm>
            <a:off x="1647825" y="3218678"/>
            <a:ext cx="3943350" cy="3288729"/>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xmlns="" id="{FC4E76D2-9634-46D4-BD91-25DAB7EABAFC}"/>
              </a:ext>
            </a:extLst>
          </p:cNvPr>
          <p:cNvSpPr txBox="1"/>
          <p:nvPr/>
        </p:nvSpPr>
        <p:spPr>
          <a:xfrm>
            <a:off x="1700213" y="3527328"/>
            <a:ext cx="3838574" cy="2554545"/>
          </a:xfrm>
          <a:prstGeom prst="rect">
            <a:avLst/>
          </a:prstGeom>
          <a:noFill/>
        </p:spPr>
        <p:txBody>
          <a:bodyPr wrap="square" rtlCol="0">
            <a:spAutoFit/>
          </a:bodyPr>
          <a:lstStyle/>
          <a:p>
            <a:pPr algn="just"/>
            <a:r>
              <a:rPr lang="vi-VN" sz="2000" b="1" i="0" dirty="0">
                <a:solidFill>
                  <a:schemeClr val="bg1"/>
                </a:solidFill>
                <a:effectLst/>
                <a:latin typeface="Roboto" panose="02000000000000000000" pitchFamily="2" charset="0"/>
              </a:rPr>
              <a:t>Công an TP. Vinh phối hợp với Bộ Công an phá chuyên án, bắt 13 đối tượng có hành vi hack facebook rồi lừa đảo chiếm đoạt tài sản. Bước đầu, cơ quan công an đã làm rõ nhóm này đã lừa hơn 500 nạn nhân, thu lợi bất chính hơn 20 tỷ đồng. </a:t>
            </a:r>
            <a:endParaRPr lang="en-US" sz="2000" b="1" dirty="0">
              <a:solidFill>
                <a:schemeClr val="bg1"/>
              </a:solidFill>
            </a:endParaRPr>
          </a:p>
        </p:txBody>
      </p:sp>
    </p:spTree>
    <p:extLst>
      <p:ext uri="{BB962C8B-B14F-4D97-AF65-F5344CB8AC3E}">
        <p14:creationId xmlns:p14="http://schemas.microsoft.com/office/powerpoint/2010/main" val="2409402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par>
                                <p:cTn id="11" presetID="16" presetClass="entr" presetSubtype="21"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arn(inVertical)">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10710"/>
            <a:ext cx="1470991" cy="1450342"/>
          </a:xfrm>
          <a:prstGeom prst="rect">
            <a:avLst/>
          </a:prstGeom>
        </p:spPr>
      </p:pic>
      <p:pic>
        <p:nvPicPr>
          <p:cNvPr id="10" name="Picture 9"/>
          <p:cNvPicPr>
            <a:picLocks noChangeAspect="1"/>
          </p:cNvPicPr>
          <p:nvPr/>
        </p:nvPicPr>
        <p:blipFill>
          <a:blip r:embed="rId3"/>
          <a:stretch>
            <a:fillRect/>
          </a:stretch>
        </p:blipFill>
        <p:spPr>
          <a:xfrm>
            <a:off x="10641958" y="10710"/>
            <a:ext cx="1550042" cy="1293989"/>
          </a:xfrm>
          <a:prstGeom prst="rect">
            <a:avLst/>
          </a:prstGeom>
        </p:spPr>
      </p:pic>
      <p:sp>
        <p:nvSpPr>
          <p:cNvPr id="2" name="Rectangle 1"/>
          <p:cNvSpPr/>
          <p:nvPr/>
        </p:nvSpPr>
        <p:spPr>
          <a:xfrm>
            <a:off x="4368540" y="6139520"/>
            <a:ext cx="3454920" cy="300082"/>
          </a:xfrm>
          <a:prstGeom prst="rect">
            <a:avLst/>
          </a:prstGeom>
        </p:spPr>
        <p:txBody>
          <a:bodyPr wrap="none">
            <a:spAutoFit/>
          </a:bodyPr>
          <a:lstStyle/>
          <a:p>
            <a:pPr algn="ctr"/>
            <a:r>
              <a:rPr lang="en-US" sz="1350"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11" name="TextBox 10">
            <a:extLst>
              <a:ext uri="{FF2B5EF4-FFF2-40B4-BE49-F238E27FC236}">
                <a16:creationId xmlns:a16="http://schemas.microsoft.com/office/drawing/2014/main" xmlns="" id="{7C1D733E-EF55-4707-B6D4-F4EF93675A0F}"/>
              </a:ext>
            </a:extLst>
          </p:cNvPr>
          <p:cNvSpPr txBox="1"/>
          <p:nvPr/>
        </p:nvSpPr>
        <p:spPr>
          <a:xfrm>
            <a:off x="1736498" y="350592"/>
            <a:ext cx="8639954" cy="954107"/>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II. PHÒNG, CHỐNG VI PHẠM PHÁP LUẬT        TRÊN KHÔNG GIAN MẠNG</a:t>
            </a:r>
          </a:p>
        </p:txBody>
      </p:sp>
      <p:sp>
        <p:nvSpPr>
          <p:cNvPr id="5" name="TextBox 4">
            <a:extLst>
              <a:ext uri="{FF2B5EF4-FFF2-40B4-BE49-F238E27FC236}">
                <a16:creationId xmlns:a16="http://schemas.microsoft.com/office/drawing/2014/main" xmlns="" id="{4A11B3F7-47B5-4DD6-BB9B-A03730B685CC}"/>
              </a:ext>
            </a:extLst>
          </p:cNvPr>
          <p:cNvSpPr txBox="1"/>
          <p:nvPr/>
        </p:nvSpPr>
        <p:spPr>
          <a:xfrm>
            <a:off x="1470990" y="1580833"/>
            <a:ext cx="7299877" cy="460511"/>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2.2. Các hành vi bị cấm trên không gian mạng</a:t>
            </a:r>
            <a:endParaRPr lang="en-US" dirty="0"/>
          </a:p>
        </p:txBody>
      </p:sp>
      <p:sp>
        <p:nvSpPr>
          <p:cNvPr id="6" name="TextBox 5">
            <a:extLst>
              <a:ext uri="{FF2B5EF4-FFF2-40B4-BE49-F238E27FC236}">
                <a16:creationId xmlns:a16="http://schemas.microsoft.com/office/drawing/2014/main" xmlns="" id="{4F1E4927-C7E2-4EF4-9579-9ADD80D148C4}"/>
              </a:ext>
            </a:extLst>
          </p:cNvPr>
          <p:cNvSpPr txBox="1"/>
          <p:nvPr/>
        </p:nvSpPr>
        <p:spPr>
          <a:xfrm>
            <a:off x="1470990" y="2228850"/>
            <a:ext cx="9387510" cy="1250855"/>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2.2.1. Các nhóm hành vi sử dụng không gian mạng, công nghệ thông tin, phương tiện điện tử để vi phạm pháp luật về an ninh quốc gia, trật tự, an toàn xã hội</a:t>
            </a:r>
            <a:endParaRPr lang="en-US" dirty="0"/>
          </a:p>
        </p:txBody>
      </p:sp>
      <p:sp>
        <p:nvSpPr>
          <p:cNvPr id="7" name="Rectangle: Rounded Corners 6">
            <a:extLst>
              <a:ext uri="{FF2B5EF4-FFF2-40B4-BE49-F238E27FC236}">
                <a16:creationId xmlns:a16="http://schemas.microsoft.com/office/drawing/2014/main" xmlns="" id="{6861CB94-FD9B-4EC8-990F-A3F4F054818D}"/>
              </a:ext>
            </a:extLst>
          </p:cNvPr>
          <p:cNvSpPr/>
          <p:nvPr/>
        </p:nvSpPr>
        <p:spPr>
          <a:xfrm>
            <a:off x="1538287" y="3479705"/>
            <a:ext cx="6415088" cy="2800331"/>
          </a:xfrm>
          <a:prstGeom prst="roundRect">
            <a:avLst/>
          </a:prstGeom>
          <a:solidFill>
            <a:srgbClr val="00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xmlns="" id="{749AC925-D890-4299-996F-AA3CB019D013}"/>
              </a:ext>
            </a:extLst>
          </p:cNvPr>
          <p:cNvSpPr txBox="1"/>
          <p:nvPr/>
        </p:nvSpPr>
        <p:spPr>
          <a:xfrm>
            <a:off x="1736498" y="3592292"/>
            <a:ext cx="5975610" cy="2434641"/>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en-US" dirty="0"/>
              <a:t>+ </a:t>
            </a:r>
            <a:r>
              <a:rPr lang="vi-VN" dirty="0"/>
              <a:t>Hoạt động mại dâm, tệ nạn xã hội, mua bán người; đăng tải thông tin dâm ô, đồi trụy, tội ác; phá hoại thuần phong, mỹ tục của dân tộc, đạo đức xã hội, sức khỏe của cộng đồng;xúi giục, lôi kéo, kích động người khác phạm tội.</a:t>
            </a:r>
            <a:endParaRPr lang="en-US" dirty="0"/>
          </a:p>
        </p:txBody>
      </p:sp>
      <p:pic>
        <p:nvPicPr>
          <p:cNvPr id="8" name="Picture 7">
            <a:extLst>
              <a:ext uri="{FF2B5EF4-FFF2-40B4-BE49-F238E27FC236}">
                <a16:creationId xmlns:a16="http://schemas.microsoft.com/office/drawing/2014/main" xmlns="" id="{80C2CEAD-5CD9-4E88-9182-B56587DA81D5}"/>
              </a:ext>
            </a:extLst>
          </p:cNvPr>
          <p:cNvPicPr>
            <a:picLocks noChangeAspect="1"/>
          </p:cNvPicPr>
          <p:nvPr/>
        </p:nvPicPr>
        <p:blipFill>
          <a:blip r:embed="rId4"/>
          <a:stretch>
            <a:fillRect/>
          </a:stretch>
        </p:blipFill>
        <p:spPr>
          <a:xfrm>
            <a:off x="8151586" y="3378295"/>
            <a:ext cx="2502128" cy="2901741"/>
          </a:xfrm>
          <a:prstGeom prst="rect">
            <a:avLst/>
          </a:prstGeom>
        </p:spPr>
      </p:pic>
    </p:spTree>
    <p:extLst>
      <p:ext uri="{BB962C8B-B14F-4D97-AF65-F5344CB8AC3E}">
        <p14:creationId xmlns:p14="http://schemas.microsoft.com/office/powerpoint/2010/main" val="342930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10710"/>
            <a:ext cx="1470991" cy="1450342"/>
          </a:xfrm>
          <a:prstGeom prst="rect">
            <a:avLst/>
          </a:prstGeom>
        </p:spPr>
      </p:pic>
      <p:pic>
        <p:nvPicPr>
          <p:cNvPr id="10" name="Picture 9"/>
          <p:cNvPicPr>
            <a:picLocks noChangeAspect="1"/>
          </p:cNvPicPr>
          <p:nvPr/>
        </p:nvPicPr>
        <p:blipFill>
          <a:blip r:embed="rId3"/>
          <a:stretch>
            <a:fillRect/>
          </a:stretch>
        </p:blipFill>
        <p:spPr>
          <a:xfrm>
            <a:off x="10641958" y="10710"/>
            <a:ext cx="1550042" cy="1293989"/>
          </a:xfrm>
          <a:prstGeom prst="rect">
            <a:avLst/>
          </a:prstGeom>
        </p:spPr>
      </p:pic>
      <p:sp>
        <p:nvSpPr>
          <p:cNvPr id="2" name="Rectangle 1"/>
          <p:cNvSpPr/>
          <p:nvPr/>
        </p:nvSpPr>
        <p:spPr>
          <a:xfrm>
            <a:off x="4368540" y="6139520"/>
            <a:ext cx="3454920" cy="300082"/>
          </a:xfrm>
          <a:prstGeom prst="rect">
            <a:avLst/>
          </a:prstGeom>
        </p:spPr>
        <p:txBody>
          <a:bodyPr wrap="none">
            <a:spAutoFit/>
          </a:bodyPr>
          <a:lstStyle/>
          <a:p>
            <a:pPr algn="ctr"/>
            <a:r>
              <a:rPr lang="en-US" sz="1350"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11" name="TextBox 10">
            <a:extLst>
              <a:ext uri="{FF2B5EF4-FFF2-40B4-BE49-F238E27FC236}">
                <a16:creationId xmlns:a16="http://schemas.microsoft.com/office/drawing/2014/main" xmlns="" id="{7C1D733E-EF55-4707-B6D4-F4EF93675A0F}"/>
              </a:ext>
            </a:extLst>
          </p:cNvPr>
          <p:cNvSpPr txBox="1"/>
          <p:nvPr/>
        </p:nvSpPr>
        <p:spPr>
          <a:xfrm>
            <a:off x="1736498" y="350592"/>
            <a:ext cx="8639954" cy="954107"/>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II. PHÒNG, CHỐNG VI PHẠM PHÁP LUẬT        TRÊN KHÔNG GIAN MẠNG</a:t>
            </a:r>
          </a:p>
        </p:txBody>
      </p:sp>
      <p:sp>
        <p:nvSpPr>
          <p:cNvPr id="5" name="TextBox 4">
            <a:extLst>
              <a:ext uri="{FF2B5EF4-FFF2-40B4-BE49-F238E27FC236}">
                <a16:creationId xmlns:a16="http://schemas.microsoft.com/office/drawing/2014/main" xmlns="" id="{4A11B3F7-47B5-4DD6-BB9B-A03730B685CC}"/>
              </a:ext>
            </a:extLst>
          </p:cNvPr>
          <p:cNvSpPr txBox="1"/>
          <p:nvPr/>
        </p:nvSpPr>
        <p:spPr>
          <a:xfrm>
            <a:off x="1470990" y="1580833"/>
            <a:ext cx="7299877" cy="460511"/>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2.2. Các hành vi bị cấm trên không gian mạng</a:t>
            </a:r>
            <a:endParaRPr lang="en-US" dirty="0"/>
          </a:p>
        </p:txBody>
      </p:sp>
      <p:sp>
        <p:nvSpPr>
          <p:cNvPr id="6" name="TextBox 5">
            <a:extLst>
              <a:ext uri="{FF2B5EF4-FFF2-40B4-BE49-F238E27FC236}">
                <a16:creationId xmlns:a16="http://schemas.microsoft.com/office/drawing/2014/main" xmlns="" id="{4F1E4927-C7E2-4EF4-9579-9ADD80D148C4}"/>
              </a:ext>
            </a:extLst>
          </p:cNvPr>
          <p:cNvSpPr txBox="1"/>
          <p:nvPr/>
        </p:nvSpPr>
        <p:spPr>
          <a:xfrm>
            <a:off x="1470990" y="2228850"/>
            <a:ext cx="9387510" cy="1250855"/>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2.2.1. Các nhóm hành vi sử dụng không gian mạng, công nghệ thông tin, phương tiện điện tử để vi phạm pháp luật về an ninh quốc gia, trật tự, an toàn xã hội</a:t>
            </a:r>
            <a:endParaRPr lang="en-US" dirty="0"/>
          </a:p>
        </p:txBody>
      </p:sp>
      <p:sp>
        <p:nvSpPr>
          <p:cNvPr id="4" name="Rectangle 3">
            <a:extLst>
              <a:ext uri="{FF2B5EF4-FFF2-40B4-BE49-F238E27FC236}">
                <a16:creationId xmlns:a16="http://schemas.microsoft.com/office/drawing/2014/main" xmlns="" id="{B55A19E9-8C44-4B3B-903C-CB6B8A6D7E30}"/>
              </a:ext>
            </a:extLst>
          </p:cNvPr>
          <p:cNvSpPr/>
          <p:nvPr/>
        </p:nvSpPr>
        <p:spPr>
          <a:xfrm>
            <a:off x="1470990" y="3479704"/>
            <a:ext cx="5796585" cy="2959897"/>
          </a:xfrm>
          <a:prstGeom prst="rect">
            <a:avLst/>
          </a:prstGeom>
          <a:solidFill>
            <a:srgbClr val="FF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xmlns="" id="{12306786-61C7-4079-A6CF-57A337933225}"/>
              </a:ext>
            </a:extLst>
          </p:cNvPr>
          <p:cNvSpPr txBox="1"/>
          <p:nvPr/>
        </p:nvSpPr>
        <p:spPr>
          <a:xfrm>
            <a:off x="1536326" y="3544746"/>
            <a:ext cx="5664427" cy="2829814"/>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solidFill>
                  <a:srgbClr val="002060"/>
                </a:solidFill>
              </a:rPr>
              <a:t>- Thực hiện tấn công mạng, khủng bố mạng, gián điệp mạng, tội phạm mạng; gây sự cố, tấn công, xâm nhập, chiếm quyền điều khiển, làm sai lệch, gián đoạn, ngưng trệ, tê liệt hoặc phá hoại hệ thống thông tin quan trọng về an ninh quốc gia.</a:t>
            </a:r>
            <a:endParaRPr lang="en-US" dirty="0">
              <a:solidFill>
                <a:srgbClr val="002060"/>
              </a:solidFill>
            </a:endParaRPr>
          </a:p>
        </p:txBody>
      </p:sp>
      <p:pic>
        <p:nvPicPr>
          <p:cNvPr id="1026" name="Picture 2">
            <a:extLst>
              <a:ext uri="{FF2B5EF4-FFF2-40B4-BE49-F238E27FC236}">
                <a16:creationId xmlns:a16="http://schemas.microsoft.com/office/drawing/2014/main" xmlns="" id="{CEFAF6DF-727D-4BDD-9AB1-195D234D2E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800" y="3078408"/>
            <a:ext cx="3314699" cy="336119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01A46676-C13C-4C7B-8C34-B22B9639698F}"/>
              </a:ext>
            </a:extLst>
          </p:cNvPr>
          <p:cNvSpPr txBox="1"/>
          <p:nvPr/>
        </p:nvSpPr>
        <p:spPr>
          <a:xfrm>
            <a:off x="7458074" y="6388643"/>
            <a:ext cx="3705225" cy="461665"/>
          </a:xfrm>
          <a:prstGeom prst="rect">
            <a:avLst/>
          </a:prstGeom>
          <a:noFill/>
        </p:spPr>
        <p:txBody>
          <a:bodyPr wrap="square" rtlCol="0">
            <a:spAutoFit/>
          </a:bodyPr>
          <a:lstStyle/>
          <a:p>
            <a:r>
              <a:rPr lang="en-US" sz="1200" b="0" i="0" dirty="0">
                <a:solidFill>
                  <a:srgbClr val="252525"/>
                </a:solidFill>
                <a:effectLst/>
                <a:latin typeface="Arial" panose="020B0604020202020204" pitchFamily="34" charset="0"/>
              </a:rPr>
              <a:t>29-7 2016, website </a:t>
            </a:r>
            <a:r>
              <a:rPr lang="en-US" sz="1200" b="0" i="0" dirty="0" err="1">
                <a:solidFill>
                  <a:srgbClr val="252525"/>
                </a:solidFill>
                <a:effectLst/>
                <a:latin typeface="Arial" panose="020B0604020202020204" pitchFamily="34" charset="0"/>
              </a:rPr>
              <a:t>của</a:t>
            </a:r>
            <a:r>
              <a:rPr lang="en-US" sz="1200" b="0" i="0" dirty="0">
                <a:solidFill>
                  <a:srgbClr val="252525"/>
                </a:solidFill>
                <a:effectLst/>
                <a:latin typeface="Arial" panose="020B0604020202020204" pitchFamily="34" charset="0"/>
              </a:rPr>
              <a:t> </a:t>
            </a:r>
            <a:r>
              <a:rPr lang="en-US" sz="1200" b="0" i="0" dirty="0" err="1">
                <a:solidFill>
                  <a:srgbClr val="252525"/>
                </a:solidFill>
                <a:effectLst/>
                <a:latin typeface="Arial" panose="020B0604020202020204" pitchFamily="34" charset="0"/>
              </a:rPr>
              <a:t>Hãng</a:t>
            </a:r>
            <a:r>
              <a:rPr lang="en-US" sz="1200" b="0" i="0" dirty="0">
                <a:solidFill>
                  <a:srgbClr val="252525"/>
                </a:solidFill>
                <a:effectLst/>
                <a:latin typeface="Arial" panose="020B0604020202020204" pitchFamily="34" charset="0"/>
              </a:rPr>
              <a:t> </a:t>
            </a:r>
            <a:r>
              <a:rPr lang="en-US" sz="1200" b="0" i="0" dirty="0" err="1">
                <a:solidFill>
                  <a:srgbClr val="252525"/>
                </a:solidFill>
                <a:effectLst/>
                <a:latin typeface="Arial" panose="020B0604020202020204" pitchFamily="34" charset="0"/>
              </a:rPr>
              <a:t>Hàng</a:t>
            </a:r>
            <a:r>
              <a:rPr lang="en-US" sz="1200" b="0" i="0" dirty="0">
                <a:solidFill>
                  <a:srgbClr val="252525"/>
                </a:solidFill>
                <a:effectLst/>
                <a:latin typeface="Arial" panose="020B0604020202020204" pitchFamily="34" charset="0"/>
              </a:rPr>
              <a:t> </a:t>
            </a:r>
            <a:r>
              <a:rPr lang="en-US" sz="1200" b="0" i="0" dirty="0" err="1">
                <a:solidFill>
                  <a:srgbClr val="252525"/>
                </a:solidFill>
                <a:effectLst/>
                <a:latin typeface="Arial" panose="020B0604020202020204" pitchFamily="34" charset="0"/>
              </a:rPr>
              <a:t>không</a:t>
            </a:r>
            <a:r>
              <a:rPr lang="en-US" sz="1200" b="0" i="0" dirty="0">
                <a:solidFill>
                  <a:srgbClr val="252525"/>
                </a:solidFill>
                <a:effectLst/>
                <a:latin typeface="Arial" panose="020B0604020202020204" pitchFamily="34" charset="0"/>
              </a:rPr>
              <a:t> </a:t>
            </a:r>
            <a:r>
              <a:rPr lang="en-US" sz="1200" b="0" i="0" dirty="0" err="1">
                <a:solidFill>
                  <a:srgbClr val="252525"/>
                </a:solidFill>
                <a:effectLst/>
                <a:latin typeface="Arial" panose="020B0604020202020204" pitchFamily="34" charset="0"/>
              </a:rPr>
              <a:t>quốc</a:t>
            </a:r>
            <a:r>
              <a:rPr lang="en-US" sz="1200" b="0" i="0" dirty="0">
                <a:solidFill>
                  <a:srgbClr val="252525"/>
                </a:solidFill>
                <a:effectLst/>
                <a:latin typeface="Arial" panose="020B0604020202020204" pitchFamily="34" charset="0"/>
              </a:rPr>
              <a:t> </a:t>
            </a:r>
            <a:r>
              <a:rPr lang="en-US" sz="1200" b="0" i="0" dirty="0" err="1">
                <a:solidFill>
                  <a:srgbClr val="252525"/>
                </a:solidFill>
                <a:effectLst/>
                <a:latin typeface="Arial" panose="020B0604020202020204" pitchFamily="34" charset="0"/>
              </a:rPr>
              <a:t>gia</a:t>
            </a:r>
            <a:r>
              <a:rPr lang="en-US" sz="1200" b="0" i="0" dirty="0">
                <a:solidFill>
                  <a:srgbClr val="252525"/>
                </a:solidFill>
                <a:effectLst/>
                <a:latin typeface="Arial" panose="020B0604020202020204" pitchFamily="34" charset="0"/>
              </a:rPr>
              <a:t> </a:t>
            </a:r>
            <a:r>
              <a:rPr lang="en-US" sz="1200" b="0" i="0" dirty="0" err="1">
                <a:solidFill>
                  <a:srgbClr val="252525"/>
                </a:solidFill>
                <a:effectLst/>
                <a:latin typeface="Arial" panose="020B0604020202020204" pitchFamily="34" charset="0"/>
              </a:rPr>
              <a:t>Việt</a:t>
            </a:r>
            <a:r>
              <a:rPr lang="en-US" sz="1200" b="0" i="0" dirty="0">
                <a:solidFill>
                  <a:srgbClr val="252525"/>
                </a:solidFill>
                <a:effectLst/>
                <a:latin typeface="Arial" panose="020B0604020202020204" pitchFamily="34" charset="0"/>
              </a:rPr>
              <a:t> Nam (Vietnam Airlines) </a:t>
            </a:r>
            <a:r>
              <a:rPr lang="en-US" sz="1200" b="0" i="0" dirty="0" err="1">
                <a:solidFill>
                  <a:srgbClr val="252525"/>
                </a:solidFill>
                <a:effectLst/>
                <a:latin typeface="Arial" panose="020B0604020202020204" pitchFamily="34" charset="0"/>
              </a:rPr>
              <a:t>đã</a:t>
            </a:r>
            <a:r>
              <a:rPr lang="en-US" sz="1200" b="0" i="0" dirty="0">
                <a:solidFill>
                  <a:srgbClr val="252525"/>
                </a:solidFill>
                <a:effectLst/>
                <a:latin typeface="Arial" panose="020B0604020202020204" pitchFamily="34" charset="0"/>
              </a:rPr>
              <a:t> </a:t>
            </a:r>
            <a:r>
              <a:rPr lang="en-US" sz="1200" b="0" i="0" dirty="0" err="1">
                <a:solidFill>
                  <a:srgbClr val="252525"/>
                </a:solidFill>
                <a:effectLst/>
                <a:latin typeface="Arial" panose="020B0604020202020204" pitchFamily="34" charset="0"/>
              </a:rPr>
              <a:t>bị</a:t>
            </a:r>
            <a:r>
              <a:rPr lang="en-US" sz="1200" b="0" i="0" dirty="0">
                <a:solidFill>
                  <a:srgbClr val="252525"/>
                </a:solidFill>
                <a:effectLst/>
                <a:latin typeface="Arial" panose="020B0604020202020204" pitchFamily="34" charset="0"/>
              </a:rPr>
              <a:t> hacker </a:t>
            </a:r>
            <a:r>
              <a:rPr lang="en-US" sz="1200" b="0" i="0" dirty="0" err="1">
                <a:solidFill>
                  <a:srgbClr val="252525"/>
                </a:solidFill>
                <a:effectLst/>
                <a:latin typeface="Arial" panose="020B0604020202020204" pitchFamily="34" charset="0"/>
              </a:rPr>
              <a:t>tấn</a:t>
            </a:r>
            <a:r>
              <a:rPr lang="en-US" sz="1200" b="0" i="0" dirty="0">
                <a:solidFill>
                  <a:srgbClr val="252525"/>
                </a:solidFill>
                <a:effectLst/>
                <a:latin typeface="Arial" panose="020B0604020202020204" pitchFamily="34" charset="0"/>
              </a:rPr>
              <a:t> </a:t>
            </a:r>
            <a:r>
              <a:rPr lang="en-US" sz="1200" b="0" i="0" dirty="0" err="1">
                <a:solidFill>
                  <a:srgbClr val="252525"/>
                </a:solidFill>
                <a:effectLst/>
                <a:latin typeface="Arial" panose="020B0604020202020204" pitchFamily="34" charset="0"/>
              </a:rPr>
              <a:t>công</a:t>
            </a:r>
            <a:r>
              <a:rPr lang="en-US" sz="1200" b="0" i="0" dirty="0">
                <a:solidFill>
                  <a:srgbClr val="252525"/>
                </a:solidFill>
                <a:effectLst/>
                <a:latin typeface="Arial" panose="020B0604020202020204" pitchFamily="34" charset="0"/>
              </a:rPr>
              <a:t>.</a:t>
            </a:r>
            <a:endParaRPr lang="en-US" sz="1200" dirty="0"/>
          </a:p>
        </p:txBody>
      </p:sp>
    </p:spTree>
    <p:extLst>
      <p:ext uri="{BB962C8B-B14F-4D97-AF65-F5344CB8AC3E}">
        <p14:creationId xmlns:p14="http://schemas.microsoft.com/office/powerpoint/2010/main" val="757978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barn(inVertical)">
                                      <p:cBhvr>
                                        <p:cTn id="17" dur="500"/>
                                        <p:tgtEl>
                                          <p:spTgt spid="1026"/>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arn(inVertical)">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10710"/>
            <a:ext cx="1470991" cy="1450342"/>
          </a:xfrm>
          <a:prstGeom prst="rect">
            <a:avLst/>
          </a:prstGeom>
        </p:spPr>
      </p:pic>
      <p:pic>
        <p:nvPicPr>
          <p:cNvPr id="10" name="Picture 9"/>
          <p:cNvPicPr>
            <a:picLocks noChangeAspect="1"/>
          </p:cNvPicPr>
          <p:nvPr/>
        </p:nvPicPr>
        <p:blipFill>
          <a:blip r:embed="rId3"/>
          <a:stretch>
            <a:fillRect/>
          </a:stretch>
        </p:blipFill>
        <p:spPr>
          <a:xfrm>
            <a:off x="10641958" y="10710"/>
            <a:ext cx="1550042" cy="1293989"/>
          </a:xfrm>
          <a:prstGeom prst="rect">
            <a:avLst/>
          </a:prstGeom>
        </p:spPr>
      </p:pic>
      <p:sp>
        <p:nvSpPr>
          <p:cNvPr id="2" name="Rectangle 1"/>
          <p:cNvSpPr/>
          <p:nvPr/>
        </p:nvSpPr>
        <p:spPr>
          <a:xfrm>
            <a:off x="4368540" y="6139520"/>
            <a:ext cx="3454920" cy="300082"/>
          </a:xfrm>
          <a:prstGeom prst="rect">
            <a:avLst/>
          </a:prstGeom>
        </p:spPr>
        <p:txBody>
          <a:bodyPr wrap="none">
            <a:spAutoFit/>
          </a:bodyPr>
          <a:lstStyle/>
          <a:p>
            <a:pPr algn="ctr"/>
            <a:r>
              <a:rPr lang="en-US" sz="1350"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11" name="TextBox 10">
            <a:extLst>
              <a:ext uri="{FF2B5EF4-FFF2-40B4-BE49-F238E27FC236}">
                <a16:creationId xmlns:a16="http://schemas.microsoft.com/office/drawing/2014/main" xmlns="" id="{7C1D733E-EF55-4707-B6D4-F4EF93675A0F}"/>
              </a:ext>
            </a:extLst>
          </p:cNvPr>
          <p:cNvSpPr txBox="1"/>
          <p:nvPr/>
        </p:nvSpPr>
        <p:spPr>
          <a:xfrm>
            <a:off x="1736498" y="350592"/>
            <a:ext cx="8639954" cy="954107"/>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II. PHÒNG, CHỐNG VI PHẠM PHÁP LUẬT        TRÊN KHÔNG GIAN MẠNG</a:t>
            </a:r>
          </a:p>
        </p:txBody>
      </p:sp>
      <p:sp>
        <p:nvSpPr>
          <p:cNvPr id="5" name="TextBox 4">
            <a:extLst>
              <a:ext uri="{FF2B5EF4-FFF2-40B4-BE49-F238E27FC236}">
                <a16:creationId xmlns:a16="http://schemas.microsoft.com/office/drawing/2014/main" xmlns="" id="{4A11B3F7-47B5-4DD6-BB9B-A03730B685CC}"/>
              </a:ext>
            </a:extLst>
          </p:cNvPr>
          <p:cNvSpPr txBox="1"/>
          <p:nvPr/>
        </p:nvSpPr>
        <p:spPr>
          <a:xfrm>
            <a:off x="1470990" y="1580833"/>
            <a:ext cx="7299877" cy="460511"/>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2.2. Các hành vi bị cấm trên không gian mạng</a:t>
            </a:r>
            <a:endParaRPr lang="en-US" dirty="0"/>
          </a:p>
        </p:txBody>
      </p:sp>
      <p:sp>
        <p:nvSpPr>
          <p:cNvPr id="6" name="TextBox 5">
            <a:extLst>
              <a:ext uri="{FF2B5EF4-FFF2-40B4-BE49-F238E27FC236}">
                <a16:creationId xmlns:a16="http://schemas.microsoft.com/office/drawing/2014/main" xmlns="" id="{4F1E4927-C7E2-4EF4-9579-9ADD80D148C4}"/>
              </a:ext>
            </a:extLst>
          </p:cNvPr>
          <p:cNvSpPr txBox="1"/>
          <p:nvPr/>
        </p:nvSpPr>
        <p:spPr>
          <a:xfrm>
            <a:off x="1470990" y="2135097"/>
            <a:ext cx="9387510" cy="1250855"/>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2.2.1. Các nhóm hành vi sử dụng không gian mạng, công nghệ thông tin, phương tiện điện tử để vi phạm pháp luật về an ninh quốc gia, trật tự, an toàn xã hội</a:t>
            </a:r>
            <a:endParaRPr lang="en-US" dirty="0"/>
          </a:p>
        </p:txBody>
      </p:sp>
      <p:sp>
        <p:nvSpPr>
          <p:cNvPr id="4" name="Rectangle 3">
            <a:extLst>
              <a:ext uri="{FF2B5EF4-FFF2-40B4-BE49-F238E27FC236}">
                <a16:creationId xmlns:a16="http://schemas.microsoft.com/office/drawing/2014/main" xmlns="" id="{B55A19E9-8C44-4B3B-903C-CB6B8A6D7E30}"/>
              </a:ext>
            </a:extLst>
          </p:cNvPr>
          <p:cNvSpPr/>
          <p:nvPr/>
        </p:nvSpPr>
        <p:spPr>
          <a:xfrm>
            <a:off x="5305425" y="3479705"/>
            <a:ext cx="5553075" cy="265981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xmlns="" id="{8260E9E2-360E-4A71-9E09-697F3371DC58}"/>
              </a:ext>
            </a:extLst>
          </p:cNvPr>
          <p:cNvSpPr txBox="1"/>
          <p:nvPr/>
        </p:nvSpPr>
        <p:spPr>
          <a:xfrm>
            <a:off x="5467350" y="3592291"/>
            <a:ext cx="5174608" cy="2434641"/>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 Sản xuất, đưa vào sử dụng công cụ, phương tiện, phần mềm hoặc có hành vi </a:t>
            </a:r>
            <a:r>
              <a:rPr lang="en-US" dirty="0" err="1"/>
              <a:t>nhiễu</a:t>
            </a:r>
            <a:r>
              <a:rPr lang="en-US" dirty="0"/>
              <a:t> </a:t>
            </a:r>
            <a:r>
              <a:rPr lang="en-US" dirty="0" err="1"/>
              <a:t>loạn</a:t>
            </a:r>
            <a:r>
              <a:rPr lang="en-US" dirty="0"/>
              <a:t> </a:t>
            </a:r>
            <a:r>
              <a:rPr lang="en-US" dirty="0" err="1"/>
              <a:t>không</a:t>
            </a:r>
            <a:r>
              <a:rPr lang="en-US" dirty="0"/>
              <a:t> </a:t>
            </a:r>
            <a:r>
              <a:rPr lang="en-US" dirty="0" err="1"/>
              <a:t>gian</a:t>
            </a:r>
            <a:r>
              <a:rPr lang="en-US" dirty="0"/>
              <a:t> </a:t>
            </a:r>
            <a:r>
              <a:rPr lang="en-US" dirty="0" err="1"/>
              <a:t>mạng</a:t>
            </a:r>
            <a:r>
              <a:rPr lang="vi-VN" dirty="0"/>
              <a:t>; phát tán chương trình tin học gây hại cho hoạt động của mạng viễn thông, mạng Internet</a:t>
            </a:r>
            <a:endParaRPr lang="en-US" dirty="0"/>
          </a:p>
        </p:txBody>
      </p:sp>
      <p:pic>
        <p:nvPicPr>
          <p:cNvPr id="2050" name="Picture 2">
            <a:extLst>
              <a:ext uri="{FF2B5EF4-FFF2-40B4-BE49-F238E27FC236}">
                <a16:creationId xmlns:a16="http://schemas.microsoft.com/office/drawing/2014/main" xmlns="" id="{A78425C4-3D4E-4189-B435-8A8C698195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0990" y="3479705"/>
            <a:ext cx="3779818" cy="2659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5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animEffect transition="in" filter="barn(inVertical)">
                                      <p:cBhvr>
                                        <p:cTn id="19"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10710"/>
            <a:ext cx="1470991" cy="1450342"/>
          </a:xfrm>
          <a:prstGeom prst="rect">
            <a:avLst/>
          </a:prstGeom>
        </p:spPr>
      </p:pic>
      <p:pic>
        <p:nvPicPr>
          <p:cNvPr id="10" name="Picture 9"/>
          <p:cNvPicPr>
            <a:picLocks noChangeAspect="1"/>
          </p:cNvPicPr>
          <p:nvPr/>
        </p:nvPicPr>
        <p:blipFill>
          <a:blip r:embed="rId3"/>
          <a:stretch>
            <a:fillRect/>
          </a:stretch>
        </p:blipFill>
        <p:spPr>
          <a:xfrm>
            <a:off x="10641958" y="10710"/>
            <a:ext cx="1550042" cy="1293989"/>
          </a:xfrm>
          <a:prstGeom prst="rect">
            <a:avLst/>
          </a:prstGeom>
        </p:spPr>
      </p:pic>
      <p:sp>
        <p:nvSpPr>
          <p:cNvPr id="2" name="Rectangle 1"/>
          <p:cNvSpPr/>
          <p:nvPr/>
        </p:nvSpPr>
        <p:spPr>
          <a:xfrm>
            <a:off x="4368540" y="6139520"/>
            <a:ext cx="3454920" cy="300082"/>
          </a:xfrm>
          <a:prstGeom prst="rect">
            <a:avLst/>
          </a:prstGeom>
        </p:spPr>
        <p:txBody>
          <a:bodyPr wrap="none">
            <a:spAutoFit/>
          </a:bodyPr>
          <a:lstStyle/>
          <a:p>
            <a:pPr algn="ctr"/>
            <a:r>
              <a:rPr lang="en-US" sz="1350"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11" name="TextBox 10">
            <a:extLst>
              <a:ext uri="{FF2B5EF4-FFF2-40B4-BE49-F238E27FC236}">
                <a16:creationId xmlns:a16="http://schemas.microsoft.com/office/drawing/2014/main" xmlns="" id="{7C1D733E-EF55-4707-B6D4-F4EF93675A0F}"/>
              </a:ext>
            </a:extLst>
          </p:cNvPr>
          <p:cNvSpPr txBox="1"/>
          <p:nvPr/>
        </p:nvSpPr>
        <p:spPr>
          <a:xfrm>
            <a:off x="1736498" y="350592"/>
            <a:ext cx="8639954" cy="954107"/>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II. PHÒNG, CHỐNG VI PHẠM PHÁP LUẬT        TRÊN KHÔNG GIAN MẠNG</a:t>
            </a:r>
          </a:p>
        </p:txBody>
      </p:sp>
      <p:sp>
        <p:nvSpPr>
          <p:cNvPr id="5" name="TextBox 4">
            <a:extLst>
              <a:ext uri="{FF2B5EF4-FFF2-40B4-BE49-F238E27FC236}">
                <a16:creationId xmlns:a16="http://schemas.microsoft.com/office/drawing/2014/main" xmlns="" id="{4A11B3F7-47B5-4DD6-BB9B-A03730B685CC}"/>
              </a:ext>
            </a:extLst>
          </p:cNvPr>
          <p:cNvSpPr txBox="1"/>
          <p:nvPr/>
        </p:nvSpPr>
        <p:spPr>
          <a:xfrm>
            <a:off x="1470990" y="1580833"/>
            <a:ext cx="7299877" cy="460511"/>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2.2. Các hành vi bị cấm trên không gian mạng</a:t>
            </a:r>
            <a:endParaRPr lang="en-US" dirty="0"/>
          </a:p>
        </p:txBody>
      </p:sp>
      <p:sp>
        <p:nvSpPr>
          <p:cNvPr id="6" name="TextBox 5">
            <a:extLst>
              <a:ext uri="{FF2B5EF4-FFF2-40B4-BE49-F238E27FC236}">
                <a16:creationId xmlns:a16="http://schemas.microsoft.com/office/drawing/2014/main" xmlns="" id="{4F1E4927-C7E2-4EF4-9579-9ADD80D148C4}"/>
              </a:ext>
            </a:extLst>
          </p:cNvPr>
          <p:cNvSpPr txBox="1"/>
          <p:nvPr/>
        </p:nvSpPr>
        <p:spPr>
          <a:xfrm>
            <a:off x="1470990" y="2228850"/>
            <a:ext cx="9387510" cy="1250855"/>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2.2.1. Các nhóm hành vi sử dụng không gian mạng, công nghệ thông tin, phương tiện điện tử để vi phạm pháp luật về an ninh quốc gia, trật tự, an toàn xã hội</a:t>
            </a:r>
            <a:endParaRPr lang="en-US" dirty="0"/>
          </a:p>
        </p:txBody>
      </p:sp>
      <p:sp>
        <p:nvSpPr>
          <p:cNvPr id="4" name="Rectangle 3">
            <a:extLst>
              <a:ext uri="{FF2B5EF4-FFF2-40B4-BE49-F238E27FC236}">
                <a16:creationId xmlns:a16="http://schemas.microsoft.com/office/drawing/2014/main" xmlns="" id="{B55A19E9-8C44-4B3B-903C-CB6B8A6D7E30}"/>
              </a:ext>
            </a:extLst>
          </p:cNvPr>
          <p:cNvSpPr/>
          <p:nvPr/>
        </p:nvSpPr>
        <p:spPr>
          <a:xfrm>
            <a:off x="1628773" y="3598865"/>
            <a:ext cx="5276851" cy="2324100"/>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xmlns="" id="{4F1FF1DA-2EEA-4369-9901-CBA807E41BEB}"/>
              </a:ext>
            </a:extLst>
          </p:cNvPr>
          <p:cNvSpPr txBox="1"/>
          <p:nvPr/>
        </p:nvSpPr>
        <p:spPr>
          <a:xfrm>
            <a:off x="1725497" y="3686261"/>
            <a:ext cx="5083402" cy="2039469"/>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 Chống lại hoặc cản trở hoạt động của lực lượng bảo vệ an ninh mạng; tấn công, vô hiệu hóa trái pháp luật làm mất tác dụng biện pháp bảo vệ an ninh mạng.</a:t>
            </a:r>
            <a:endParaRPr lang="en-US" dirty="0"/>
          </a:p>
        </p:txBody>
      </p:sp>
      <p:pic>
        <p:nvPicPr>
          <p:cNvPr id="12" name="Picture 11">
            <a:extLst>
              <a:ext uri="{FF2B5EF4-FFF2-40B4-BE49-F238E27FC236}">
                <a16:creationId xmlns:a16="http://schemas.microsoft.com/office/drawing/2014/main" xmlns="" id="{F969B786-C5A9-4B20-9C91-C3DF9E70B7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3967" y="3686261"/>
            <a:ext cx="3454920" cy="2343064"/>
          </a:xfrm>
          <a:prstGeom prst="rect">
            <a:avLst/>
          </a:prstGeom>
        </p:spPr>
      </p:pic>
    </p:spTree>
    <p:extLst>
      <p:ext uri="{BB962C8B-B14F-4D97-AF65-F5344CB8AC3E}">
        <p14:creationId xmlns:p14="http://schemas.microsoft.com/office/powerpoint/2010/main" val="4095606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par>
                                <p:cTn id="11" presetID="16" presetClass="entr" presetSubtype="21"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arn(inVertical)">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10710"/>
            <a:ext cx="1470991" cy="1450342"/>
          </a:xfrm>
          <a:prstGeom prst="rect">
            <a:avLst/>
          </a:prstGeom>
        </p:spPr>
      </p:pic>
      <p:pic>
        <p:nvPicPr>
          <p:cNvPr id="10" name="Picture 9"/>
          <p:cNvPicPr>
            <a:picLocks noChangeAspect="1"/>
          </p:cNvPicPr>
          <p:nvPr/>
        </p:nvPicPr>
        <p:blipFill>
          <a:blip r:embed="rId3"/>
          <a:stretch>
            <a:fillRect/>
          </a:stretch>
        </p:blipFill>
        <p:spPr>
          <a:xfrm>
            <a:off x="10641958" y="10710"/>
            <a:ext cx="1550042" cy="1293989"/>
          </a:xfrm>
          <a:prstGeom prst="rect">
            <a:avLst/>
          </a:prstGeom>
        </p:spPr>
      </p:pic>
      <p:sp>
        <p:nvSpPr>
          <p:cNvPr id="3" name="TextBox 2">
            <a:extLst>
              <a:ext uri="{FF2B5EF4-FFF2-40B4-BE49-F238E27FC236}">
                <a16:creationId xmlns:a16="http://schemas.microsoft.com/office/drawing/2014/main" xmlns="" id="{C1541B35-09BA-43E0-A719-91DD3D74F3AE}"/>
              </a:ext>
            </a:extLst>
          </p:cNvPr>
          <p:cNvSpPr txBox="1"/>
          <p:nvPr/>
        </p:nvSpPr>
        <p:spPr>
          <a:xfrm>
            <a:off x="1470990" y="1689652"/>
            <a:ext cx="4919870" cy="460895"/>
          </a:xfrm>
          <a:prstGeom prst="rect">
            <a:avLst/>
          </a:prstGeom>
          <a:noFill/>
        </p:spPr>
        <p:txBody>
          <a:bodyPr wrap="square" rtlCol="0">
            <a:spAutoFit/>
          </a:bodyPr>
          <a:lstStyle/>
          <a:p>
            <a:pPr algn="just">
              <a:lnSpc>
                <a:spcPct val="107000"/>
              </a:lnSpc>
              <a:spcBef>
                <a:spcPts val="300"/>
              </a:spcBef>
              <a:spcAft>
                <a:spcPts val="300"/>
              </a:spcAft>
            </a:pPr>
            <a:r>
              <a:rPr lang="vi-VN" sz="24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1.1. Một số khái niệm cơ bản</a:t>
            </a:r>
            <a:endParaRPr lang="en-US" sz="2400" dirty="0">
              <a:effectLst/>
              <a:latin typeface="Arial" panose="020B0604020202020204" pitchFamily="34" charset="0"/>
              <a:ea typeface="Calibri" panose="020F0502020204030204" pitchFamily="34" charset="0"/>
              <a:cs typeface="Arial" panose="020B0604020202020204" pitchFamily="34" charset="0"/>
            </a:endParaRPr>
          </a:p>
        </p:txBody>
      </p:sp>
      <p:sp>
        <p:nvSpPr>
          <p:cNvPr id="11" name="TextBox 10">
            <a:extLst>
              <a:ext uri="{FF2B5EF4-FFF2-40B4-BE49-F238E27FC236}">
                <a16:creationId xmlns:a16="http://schemas.microsoft.com/office/drawing/2014/main" xmlns="" id="{7C1D733E-EF55-4707-B6D4-F4EF93675A0F}"/>
              </a:ext>
            </a:extLst>
          </p:cNvPr>
          <p:cNvSpPr txBox="1"/>
          <p:nvPr/>
        </p:nvSpPr>
        <p:spPr>
          <a:xfrm>
            <a:off x="1997764" y="350592"/>
            <a:ext cx="8378687" cy="954107"/>
          </a:xfrm>
          <a:prstGeom prst="rect">
            <a:avLst/>
          </a:prstGeom>
          <a:noFill/>
        </p:spPr>
        <p:txBody>
          <a:bodyPr wrap="square" rtlCol="0">
            <a:spAutoFit/>
          </a:bodyPr>
          <a:lstStyle/>
          <a:p>
            <a:pPr algn="just"/>
            <a:r>
              <a:rPr lang="en-US" sz="2800" b="1" dirty="0">
                <a:latin typeface="Arial" panose="020B0604020202020204" pitchFamily="34" charset="0"/>
                <a:cs typeface="Arial" panose="020B0604020202020204" pitchFamily="34" charset="0"/>
              </a:rPr>
              <a:t>I. NHỮNG VẤN ĐỀ CHUNG VỀ AN TOÀN THÔNG TIN VÀ KHÔNG GIAN MẠNG</a:t>
            </a:r>
          </a:p>
        </p:txBody>
      </p:sp>
      <p:sp>
        <p:nvSpPr>
          <p:cNvPr id="7" name="TextBox 6">
            <a:extLst>
              <a:ext uri="{FF2B5EF4-FFF2-40B4-BE49-F238E27FC236}">
                <a16:creationId xmlns:a16="http://schemas.microsoft.com/office/drawing/2014/main" xmlns="" id="{E763C446-B0AB-475A-82E5-3E20F64B099F}"/>
              </a:ext>
            </a:extLst>
          </p:cNvPr>
          <p:cNvSpPr txBox="1"/>
          <p:nvPr/>
        </p:nvSpPr>
        <p:spPr>
          <a:xfrm>
            <a:off x="1997764" y="2286000"/>
            <a:ext cx="4393096" cy="458780"/>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1.1.1. Khái niệm thông tin</a:t>
            </a:r>
            <a:endParaRPr lang="en-US" dirty="0"/>
          </a:p>
        </p:txBody>
      </p:sp>
      <p:sp>
        <p:nvSpPr>
          <p:cNvPr id="5" name="Rectangle: Rounded Corners 4">
            <a:extLst>
              <a:ext uri="{FF2B5EF4-FFF2-40B4-BE49-F238E27FC236}">
                <a16:creationId xmlns:a16="http://schemas.microsoft.com/office/drawing/2014/main" xmlns="" id="{1346B3FA-CA19-4CFE-8901-C9C499F60462}"/>
              </a:ext>
            </a:extLst>
          </p:cNvPr>
          <p:cNvSpPr/>
          <p:nvPr/>
        </p:nvSpPr>
        <p:spPr>
          <a:xfrm>
            <a:off x="1470990" y="2890172"/>
            <a:ext cx="5049080" cy="2041200"/>
          </a:xfrm>
          <a:prstGeom prst="roundRect">
            <a:avLst/>
          </a:prstGeom>
          <a:solidFill>
            <a:srgbClr val="FF7C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xmlns="" id="{D061B303-5694-45B1-84EC-EF2F5688909E}"/>
              </a:ext>
            </a:extLst>
          </p:cNvPr>
          <p:cNvSpPr txBox="1"/>
          <p:nvPr/>
        </p:nvSpPr>
        <p:spPr>
          <a:xfrm>
            <a:off x="1593158" y="3069002"/>
            <a:ext cx="4675534" cy="1644296"/>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 Thông tin là sản phẩm của con người được hình thành thông qua nghiên cứu, khảo sát, trao đổi với các đối tượng.</a:t>
            </a:r>
            <a:endParaRPr lang="en-US" dirty="0"/>
          </a:p>
        </p:txBody>
      </p:sp>
      <p:sp>
        <p:nvSpPr>
          <p:cNvPr id="6" name="Oval 5">
            <a:extLst>
              <a:ext uri="{FF2B5EF4-FFF2-40B4-BE49-F238E27FC236}">
                <a16:creationId xmlns:a16="http://schemas.microsoft.com/office/drawing/2014/main" xmlns="" id="{D39B8567-C094-4491-B9BE-66A5ECA5618C}"/>
              </a:ext>
            </a:extLst>
          </p:cNvPr>
          <p:cNvSpPr/>
          <p:nvPr/>
        </p:nvSpPr>
        <p:spPr>
          <a:xfrm>
            <a:off x="6947452" y="2285999"/>
            <a:ext cx="4790661" cy="339918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xmlns="" id="{9FFF4E31-B2EF-47B7-B84E-B0263307CDD2}"/>
              </a:ext>
            </a:extLst>
          </p:cNvPr>
          <p:cNvSpPr txBox="1"/>
          <p:nvPr/>
        </p:nvSpPr>
        <p:spPr>
          <a:xfrm>
            <a:off x="7345016" y="2786117"/>
            <a:ext cx="3995531" cy="2434641"/>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pPr algn="ctr"/>
            <a:r>
              <a:rPr lang="vi-VN" dirty="0"/>
              <a:t>- Thông tin là tập hợp </a:t>
            </a:r>
            <a:r>
              <a:rPr lang="en-US" dirty="0"/>
              <a:t>  </a:t>
            </a:r>
            <a:r>
              <a:rPr lang="vi-VN" dirty="0"/>
              <a:t>các số liệu, các dữ kiện được được biểu hiện thông qua hệ thống các ký hiệu</a:t>
            </a:r>
            <a:r>
              <a:rPr lang="en-US" dirty="0"/>
              <a:t> </a:t>
            </a:r>
            <a:r>
              <a:rPr lang="vi-VN" dirty="0"/>
              <a:t>( ngôn ngữ, hình ảnh, tín hiệu...).</a:t>
            </a:r>
            <a:endParaRPr lang="en-US" dirty="0"/>
          </a:p>
        </p:txBody>
      </p:sp>
      <p:sp>
        <p:nvSpPr>
          <p:cNvPr id="13" name="Rectangle: Single Corner Snipped 12">
            <a:extLst>
              <a:ext uri="{FF2B5EF4-FFF2-40B4-BE49-F238E27FC236}">
                <a16:creationId xmlns:a16="http://schemas.microsoft.com/office/drawing/2014/main" xmlns="" id="{41F20912-D00B-4B01-B988-81E1D0DAC682}"/>
              </a:ext>
            </a:extLst>
          </p:cNvPr>
          <p:cNvSpPr/>
          <p:nvPr/>
        </p:nvSpPr>
        <p:spPr>
          <a:xfrm>
            <a:off x="1172818" y="5220758"/>
            <a:ext cx="6569766" cy="1445724"/>
          </a:xfrm>
          <a:prstGeom prst="snip1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xmlns="" id="{ADB177A4-16DA-4AEF-8E8C-2EF0FA88B9F7}"/>
              </a:ext>
            </a:extLst>
          </p:cNvPr>
          <p:cNvSpPr txBox="1"/>
          <p:nvPr/>
        </p:nvSpPr>
        <p:spPr>
          <a:xfrm>
            <a:off x="1457532" y="5350005"/>
            <a:ext cx="6000338" cy="1249125"/>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en-US" dirty="0"/>
              <a:t>- T</a:t>
            </a:r>
            <a:r>
              <a:rPr lang="vi-VN" dirty="0"/>
              <a:t>hông tin được truyền dẫn thông qua giao tiếp, các phương tiện truyền thông tin như sách báo, truyền hình, mạng v.v.</a:t>
            </a:r>
            <a:endParaRPr lang="en-US" dirty="0"/>
          </a:p>
        </p:txBody>
      </p:sp>
    </p:spTree>
    <p:extLst>
      <p:ext uri="{BB962C8B-B14F-4D97-AF65-F5344CB8AC3E}">
        <p14:creationId xmlns:p14="http://schemas.microsoft.com/office/powerpoint/2010/main" val="279252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anim calcmode="lin" valueType="num">
                                      <p:cBhvr>
                                        <p:cTn id="16" dur="1000" fill="hold"/>
                                        <p:tgtEl>
                                          <p:spTgt spid="13"/>
                                        </p:tgtEl>
                                        <p:attrNameLst>
                                          <p:attrName>ppt_x</p:attrName>
                                        </p:attrNameLst>
                                      </p:cBhvr>
                                      <p:tavLst>
                                        <p:tav tm="0">
                                          <p:val>
                                            <p:strVal val="#ppt_x"/>
                                          </p:val>
                                        </p:tav>
                                        <p:tav tm="100000">
                                          <p:val>
                                            <p:strVal val="#ppt_x"/>
                                          </p:val>
                                        </p:tav>
                                      </p:tavLst>
                                    </p:anim>
                                    <p:anim calcmode="lin" valueType="num">
                                      <p:cBhvr>
                                        <p:cTn id="17" dur="1000" fill="hold"/>
                                        <p:tgtEl>
                                          <p:spTgt spid="13"/>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1000"/>
                                        <p:tgtEl>
                                          <p:spTgt spid="16"/>
                                        </p:tgtEl>
                                      </p:cBhvr>
                                    </p:animEffect>
                                    <p:anim calcmode="lin" valueType="num">
                                      <p:cBhvr>
                                        <p:cTn id="21" dur="1000" fill="hold"/>
                                        <p:tgtEl>
                                          <p:spTgt spid="16"/>
                                        </p:tgtEl>
                                        <p:attrNameLst>
                                          <p:attrName>ppt_x</p:attrName>
                                        </p:attrNameLst>
                                      </p:cBhvr>
                                      <p:tavLst>
                                        <p:tav tm="0">
                                          <p:val>
                                            <p:strVal val="#ppt_x"/>
                                          </p:val>
                                        </p:tav>
                                        <p:tav tm="100000">
                                          <p:val>
                                            <p:strVal val="#ppt_x"/>
                                          </p:val>
                                        </p:tav>
                                      </p:tavLst>
                                    </p:anim>
                                    <p:anim calcmode="lin" valueType="num">
                                      <p:cBhvr>
                                        <p:cTn id="2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arn(inVertical)">
                                      <p:cBhvr>
                                        <p:cTn id="27" dur="500"/>
                                        <p:tgtEl>
                                          <p:spTgt spid="6"/>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barn(inVertical)">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p:bldP spid="6" grpId="0" animBg="1"/>
      <p:bldP spid="8" grpId="0"/>
      <p:bldP spid="13" grpId="0" animBg="1"/>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10710"/>
            <a:ext cx="1470991" cy="1450342"/>
          </a:xfrm>
          <a:prstGeom prst="rect">
            <a:avLst/>
          </a:prstGeom>
        </p:spPr>
      </p:pic>
      <p:pic>
        <p:nvPicPr>
          <p:cNvPr id="10" name="Picture 9"/>
          <p:cNvPicPr>
            <a:picLocks noChangeAspect="1"/>
          </p:cNvPicPr>
          <p:nvPr/>
        </p:nvPicPr>
        <p:blipFill>
          <a:blip r:embed="rId3"/>
          <a:stretch>
            <a:fillRect/>
          </a:stretch>
        </p:blipFill>
        <p:spPr>
          <a:xfrm>
            <a:off x="10641958" y="10710"/>
            <a:ext cx="1550042" cy="1293989"/>
          </a:xfrm>
          <a:prstGeom prst="rect">
            <a:avLst/>
          </a:prstGeom>
        </p:spPr>
      </p:pic>
      <p:sp>
        <p:nvSpPr>
          <p:cNvPr id="2" name="Rectangle 1"/>
          <p:cNvSpPr/>
          <p:nvPr/>
        </p:nvSpPr>
        <p:spPr>
          <a:xfrm>
            <a:off x="4368540" y="6139520"/>
            <a:ext cx="3454920" cy="300082"/>
          </a:xfrm>
          <a:prstGeom prst="rect">
            <a:avLst/>
          </a:prstGeom>
        </p:spPr>
        <p:txBody>
          <a:bodyPr wrap="none">
            <a:spAutoFit/>
          </a:bodyPr>
          <a:lstStyle/>
          <a:p>
            <a:pPr algn="ctr"/>
            <a:r>
              <a:rPr lang="en-US" sz="1350"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11" name="TextBox 10">
            <a:extLst>
              <a:ext uri="{FF2B5EF4-FFF2-40B4-BE49-F238E27FC236}">
                <a16:creationId xmlns:a16="http://schemas.microsoft.com/office/drawing/2014/main" xmlns="" id="{7C1D733E-EF55-4707-B6D4-F4EF93675A0F}"/>
              </a:ext>
            </a:extLst>
          </p:cNvPr>
          <p:cNvSpPr txBox="1"/>
          <p:nvPr/>
        </p:nvSpPr>
        <p:spPr>
          <a:xfrm>
            <a:off x="1736498" y="350592"/>
            <a:ext cx="8639954" cy="954107"/>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II. PHÒNG, CHỐNG VI PHẠM PHÁP LUẬT        TRÊN KHÔNG GIAN MẠNG</a:t>
            </a:r>
          </a:p>
        </p:txBody>
      </p:sp>
      <p:sp>
        <p:nvSpPr>
          <p:cNvPr id="5" name="TextBox 4">
            <a:extLst>
              <a:ext uri="{FF2B5EF4-FFF2-40B4-BE49-F238E27FC236}">
                <a16:creationId xmlns:a16="http://schemas.microsoft.com/office/drawing/2014/main" xmlns="" id="{4A11B3F7-47B5-4DD6-BB9B-A03730B685CC}"/>
              </a:ext>
            </a:extLst>
          </p:cNvPr>
          <p:cNvSpPr txBox="1"/>
          <p:nvPr/>
        </p:nvSpPr>
        <p:spPr>
          <a:xfrm>
            <a:off x="1470990" y="1580833"/>
            <a:ext cx="7299877" cy="460511"/>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2.2. Các hành vi bị cấm trên không gian mạng</a:t>
            </a:r>
            <a:endParaRPr lang="en-US" dirty="0"/>
          </a:p>
        </p:txBody>
      </p:sp>
      <p:sp>
        <p:nvSpPr>
          <p:cNvPr id="6" name="TextBox 5">
            <a:extLst>
              <a:ext uri="{FF2B5EF4-FFF2-40B4-BE49-F238E27FC236}">
                <a16:creationId xmlns:a16="http://schemas.microsoft.com/office/drawing/2014/main" xmlns="" id="{4F1E4927-C7E2-4EF4-9579-9ADD80D148C4}"/>
              </a:ext>
            </a:extLst>
          </p:cNvPr>
          <p:cNvSpPr txBox="1"/>
          <p:nvPr/>
        </p:nvSpPr>
        <p:spPr>
          <a:xfrm>
            <a:off x="1470990" y="2228850"/>
            <a:ext cx="9387510" cy="1250855"/>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2.2.1. Các nhóm hành vi sử dụng không gian mạng, công nghệ thông tin, phương tiện điện tử để vi phạm pháp luật về an ninh quốc gia, trật tự, an toàn xã hội</a:t>
            </a:r>
            <a:endParaRPr lang="en-US" dirty="0"/>
          </a:p>
        </p:txBody>
      </p:sp>
      <p:sp>
        <p:nvSpPr>
          <p:cNvPr id="4" name="Rectangle 3">
            <a:extLst>
              <a:ext uri="{FF2B5EF4-FFF2-40B4-BE49-F238E27FC236}">
                <a16:creationId xmlns:a16="http://schemas.microsoft.com/office/drawing/2014/main" xmlns="" id="{B55A19E9-8C44-4B3B-903C-CB6B8A6D7E30}"/>
              </a:ext>
            </a:extLst>
          </p:cNvPr>
          <p:cNvSpPr/>
          <p:nvPr/>
        </p:nvSpPr>
        <p:spPr>
          <a:xfrm>
            <a:off x="4981575" y="3539109"/>
            <a:ext cx="5953125" cy="23241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xmlns="" id="{DE2880D2-F156-48B7-BD40-F6E6341FB32E}"/>
              </a:ext>
            </a:extLst>
          </p:cNvPr>
          <p:cNvSpPr txBox="1"/>
          <p:nvPr/>
        </p:nvSpPr>
        <p:spPr>
          <a:xfrm>
            <a:off x="5120928" y="3479705"/>
            <a:ext cx="5743575" cy="2434641"/>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 Lợi dụng hoặc lạm dụng hoạt động bảo vệ an ninh mạng </a:t>
            </a:r>
            <a:r>
              <a:rPr lang="nl-NL" dirty="0"/>
              <a:t>để xâm phạm chủ quyền, lợi ích, an ninh quốc gia, trật tự, an toàn xã hội, quyền và lợi ích hợp pháp của </a:t>
            </a:r>
            <a:r>
              <a:rPr lang="vi-VN" dirty="0"/>
              <a:t>cơ quan, </a:t>
            </a:r>
            <a:r>
              <a:rPr lang="nl-NL" dirty="0"/>
              <a:t>tổ chức, cá nhân </a:t>
            </a:r>
            <a:r>
              <a:rPr lang="vi-VN" dirty="0"/>
              <a:t>hoặc để trục lợi</a:t>
            </a:r>
            <a:r>
              <a:rPr lang="nl-NL" dirty="0"/>
              <a:t>.</a:t>
            </a:r>
            <a:endParaRPr lang="en-US" dirty="0"/>
          </a:p>
        </p:txBody>
      </p:sp>
      <p:pic>
        <p:nvPicPr>
          <p:cNvPr id="13" name="Picture 12">
            <a:extLst>
              <a:ext uri="{FF2B5EF4-FFF2-40B4-BE49-F238E27FC236}">
                <a16:creationId xmlns:a16="http://schemas.microsoft.com/office/drawing/2014/main" xmlns="" id="{0AF2121D-10A0-4F1F-815B-C82F776DC5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7826" y="3539109"/>
            <a:ext cx="3337560" cy="2305050"/>
          </a:xfrm>
          <a:prstGeom prst="rect">
            <a:avLst/>
          </a:prstGeom>
        </p:spPr>
      </p:pic>
    </p:spTree>
    <p:extLst>
      <p:ext uri="{BB962C8B-B14F-4D97-AF65-F5344CB8AC3E}">
        <p14:creationId xmlns:p14="http://schemas.microsoft.com/office/powerpoint/2010/main" val="409913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anim calcmode="lin" valueType="num">
                                      <p:cBhvr>
                                        <p:cTn id="16" dur="1000" fill="hold"/>
                                        <p:tgtEl>
                                          <p:spTgt spid="13"/>
                                        </p:tgtEl>
                                        <p:attrNameLst>
                                          <p:attrName>ppt_x</p:attrName>
                                        </p:attrNameLst>
                                      </p:cBhvr>
                                      <p:tavLst>
                                        <p:tav tm="0">
                                          <p:val>
                                            <p:strVal val="#ppt_x"/>
                                          </p:val>
                                        </p:tav>
                                        <p:tav tm="100000">
                                          <p:val>
                                            <p:strVal val="#ppt_x"/>
                                          </p:val>
                                        </p:tav>
                                      </p:tavLst>
                                    </p:anim>
                                    <p:anim calcmode="lin" valueType="num">
                                      <p:cBhvr>
                                        <p:cTn id="1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10710"/>
            <a:ext cx="1470991" cy="1450342"/>
          </a:xfrm>
          <a:prstGeom prst="rect">
            <a:avLst/>
          </a:prstGeom>
        </p:spPr>
      </p:pic>
      <p:pic>
        <p:nvPicPr>
          <p:cNvPr id="10" name="Picture 9"/>
          <p:cNvPicPr>
            <a:picLocks noChangeAspect="1"/>
          </p:cNvPicPr>
          <p:nvPr/>
        </p:nvPicPr>
        <p:blipFill>
          <a:blip r:embed="rId3"/>
          <a:stretch>
            <a:fillRect/>
          </a:stretch>
        </p:blipFill>
        <p:spPr>
          <a:xfrm>
            <a:off x="10641958" y="10710"/>
            <a:ext cx="1550042" cy="1293989"/>
          </a:xfrm>
          <a:prstGeom prst="rect">
            <a:avLst/>
          </a:prstGeom>
        </p:spPr>
      </p:pic>
      <p:sp>
        <p:nvSpPr>
          <p:cNvPr id="2" name="Rectangle 1"/>
          <p:cNvSpPr/>
          <p:nvPr/>
        </p:nvSpPr>
        <p:spPr>
          <a:xfrm>
            <a:off x="4368540" y="6139520"/>
            <a:ext cx="3454920" cy="300082"/>
          </a:xfrm>
          <a:prstGeom prst="rect">
            <a:avLst/>
          </a:prstGeom>
        </p:spPr>
        <p:txBody>
          <a:bodyPr wrap="none">
            <a:spAutoFit/>
          </a:bodyPr>
          <a:lstStyle/>
          <a:p>
            <a:pPr algn="ctr"/>
            <a:r>
              <a:rPr lang="en-US" sz="1350"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11" name="TextBox 10">
            <a:extLst>
              <a:ext uri="{FF2B5EF4-FFF2-40B4-BE49-F238E27FC236}">
                <a16:creationId xmlns:a16="http://schemas.microsoft.com/office/drawing/2014/main" xmlns="" id="{7C1D733E-EF55-4707-B6D4-F4EF93675A0F}"/>
              </a:ext>
            </a:extLst>
          </p:cNvPr>
          <p:cNvSpPr txBox="1"/>
          <p:nvPr/>
        </p:nvSpPr>
        <p:spPr>
          <a:xfrm>
            <a:off x="1736498" y="350592"/>
            <a:ext cx="8639954" cy="954107"/>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II. PHÒNG, CHỐNG VI PHẠM PHÁP LUẬT        TRÊN KHÔNG GIAN MẠNG</a:t>
            </a:r>
          </a:p>
        </p:txBody>
      </p:sp>
      <p:sp>
        <p:nvSpPr>
          <p:cNvPr id="5" name="TextBox 4">
            <a:extLst>
              <a:ext uri="{FF2B5EF4-FFF2-40B4-BE49-F238E27FC236}">
                <a16:creationId xmlns:a16="http://schemas.microsoft.com/office/drawing/2014/main" xmlns="" id="{4A11B3F7-47B5-4DD6-BB9B-A03730B685CC}"/>
              </a:ext>
            </a:extLst>
          </p:cNvPr>
          <p:cNvSpPr txBox="1"/>
          <p:nvPr/>
        </p:nvSpPr>
        <p:spPr>
          <a:xfrm>
            <a:off x="1547190" y="1272400"/>
            <a:ext cx="7299877" cy="460511"/>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2.2. Các hành vi bị cấm trên không gian mạng</a:t>
            </a:r>
            <a:endParaRPr lang="en-US" dirty="0"/>
          </a:p>
        </p:txBody>
      </p:sp>
      <p:pic>
        <p:nvPicPr>
          <p:cNvPr id="12" name="Content Placeholder 3">
            <a:extLst>
              <a:ext uri="{FF2B5EF4-FFF2-40B4-BE49-F238E27FC236}">
                <a16:creationId xmlns:a16="http://schemas.microsoft.com/office/drawing/2014/main" xmlns="" id="{B34F0E20-B58A-4365-BB50-F2E5FF45F4FD}"/>
              </a:ext>
            </a:extLst>
          </p:cNvPr>
          <p:cNvPicPr>
            <a:picLocks noGrp="1"/>
          </p:cNvPicPr>
          <p:nvPr>
            <p:ph idx="1"/>
          </p:nvPr>
        </p:nvPicPr>
        <p:blipFill>
          <a:blip r:embed="rId4">
            <a:extLst>
              <a:ext uri="{28A0092B-C50C-407E-A947-70E740481C1C}">
                <a14:useLocalDpi xmlns:a14="http://schemas.microsoft.com/office/drawing/2010/main" val="0"/>
              </a:ext>
            </a:extLst>
          </a:blip>
          <a:stretch>
            <a:fillRect/>
          </a:stretch>
        </p:blipFill>
        <p:spPr>
          <a:xfrm>
            <a:off x="2066925" y="1732910"/>
            <a:ext cx="8153400" cy="5125089"/>
          </a:xfrm>
          <a:prstGeom prst="rect">
            <a:avLst/>
          </a:prstGeom>
        </p:spPr>
      </p:pic>
    </p:spTree>
    <p:extLst>
      <p:ext uri="{BB962C8B-B14F-4D97-AF65-F5344CB8AC3E}">
        <p14:creationId xmlns:p14="http://schemas.microsoft.com/office/powerpoint/2010/main" val="120788283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10710"/>
            <a:ext cx="1470991" cy="1450342"/>
          </a:xfrm>
          <a:prstGeom prst="rect">
            <a:avLst/>
          </a:prstGeom>
        </p:spPr>
      </p:pic>
      <p:pic>
        <p:nvPicPr>
          <p:cNvPr id="10" name="Picture 9"/>
          <p:cNvPicPr>
            <a:picLocks noChangeAspect="1"/>
          </p:cNvPicPr>
          <p:nvPr/>
        </p:nvPicPr>
        <p:blipFill>
          <a:blip r:embed="rId3"/>
          <a:stretch>
            <a:fillRect/>
          </a:stretch>
        </p:blipFill>
        <p:spPr>
          <a:xfrm>
            <a:off x="10641958" y="10710"/>
            <a:ext cx="1550042" cy="1293989"/>
          </a:xfrm>
          <a:prstGeom prst="rect">
            <a:avLst/>
          </a:prstGeom>
        </p:spPr>
      </p:pic>
      <p:sp>
        <p:nvSpPr>
          <p:cNvPr id="2" name="Rectangle 1"/>
          <p:cNvSpPr/>
          <p:nvPr/>
        </p:nvSpPr>
        <p:spPr>
          <a:xfrm>
            <a:off x="4368540" y="6139520"/>
            <a:ext cx="3454920" cy="300082"/>
          </a:xfrm>
          <a:prstGeom prst="rect">
            <a:avLst/>
          </a:prstGeom>
        </p:spPr>
        <p:txBody>
          <a:bodyPr wrap="none">
            <a:spAutoFit/>
          </a:bodyPr>
          <a:lstStyle/>
          <a:p>
            <a:pPr algn="ctr"/>
            <a:r>
              <a:rPr lang="en-US" sz="1350"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11" name="TextBox 10">
            <a:extLst>
              <a:ext uri="{FF2B5EF4-FFF2-40B4-BE49-F238E27FC236}">
                <a16:creationId xmlns:a16="http://schemas.microsoft.com/office/drawing/2014/main" xmlns="" id="{7C1D733E-EF55-4707-B6D4-F4EF93675A0F}"/>
              </a:ext>
            </a:extLst>
          </p:cNvPr>
          <p:cNvSpPr txBox="1"/>
          <p:nvPr/>
        </p:nvSpPr>
        <p:spPr>
          <a:xfrm>
            <a:off x="1736498" y="350592"/>
            <a:ext cx="8639954" cy="954107"/>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II. PHÒNG, CHỐNG VI PHẠM PHÁP LUẬT        TRÊN KHÔNG GIAN MẠNG</a:t>
            </a:r>
          </a:p>
        </p:txBody>
      </p:sp>
      <p:sp>
        <p:nvSpPr>
          <p:cNvPr id="5" name="TextBox 4">
            <a:extLst>
              <a:ext uri="{FF2B5EF4-FFF2-40B4-BE49-F238E27FC236}">
                <a16:creationId xmlns:a16="http://schemas.microsoft.com/office/drawing/2014/main" xmlns="" id="{4A11B3F7-47B5-4DD6-BB9B-A03730B685CC}"/>
              </a:ext>
            </a:extLst>
          </p:cNvPr>
          <p:cNvSpPr txBox="1"/>
          <p:nvPr/>
        </p:nvSpPr>
        <p:spPr>
          <a:xfrm>
            <a:off x="1470990" y="1580833"/>
            <a:ext cx="7299877" cy="460511"/>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2.2. Các hành vi bị cấm trên không gian mạng</a:t>
            </a:r>
            <a:endParaRPr lang="en-US" dirty="0"/>
          </a:p>
        </p:txBody>
      </p:sp>
      <p:sp>
        <p:nvSpPr>
          <p:cNvPr id="3" name="TextBox 2">
            <a:extLst>
              <a:ext uri="{FF2B5EF4-FFF2-40B4-BE49-F238E27FC236}">
                <a16:creationId xmlns:a16="http://schemas.microsoft.com/office/drawing/2014/main" xmlns="" id="{F05F6DA3-E1E4-4768-AD13-37F0CB63174E}"/>
              </a:ext>
            </a:extLst>
          </p:cNvPr>
          <p:cNvSpPr txBox="1"/>
          <p:nvPr/>
        </p:nvSpPr>
        <p:spPr>
          <a:xfrm>
            <a:off x="1470991" y="2132523"/>
            <a:ext cx="9150260" cy="855683"/>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nl-NL" dirty="0"/>
              <a:t>2.2.2. </a:t>
            </a:r>
            <a:r>
              <a:rPr lang="vi-VN" dirty="0"/>
              <a:t>Các h</a:t>
            </a:r>
            <a:r>
              <a:rPr lang="nb-NO" dirty="0"/>
              <a:t>ành vi </a:t>
            </a:r>
            <a:r>
              <a:rPr lang="vi-VN" dirty="0"/>
              <a:t>tấn công mạng và có liên quan đến tấn công mạng </a:t>
            </a:r>
            <a:endParaRPr lang="en-US" dirty="0"/>
          </a:p>
        </p:txBody>
      </p:sp>
      <p:sp>
        <p:nvSpPr>
          <p:cNvPr id="8" name="TextBox 7">
            <a:extLst>
              <a:ext uri="{FF2B5EF4-FFF2-40B4-BE49-F238E27FC236}">
                <a16:creationId xmlns:a16="http://schemas.microsoft.com/office/drawing/2014/main" xmlns="" id="{A1254E4B-0519-47B8-9798-FEAC0E7EB7DB}"/>
              </a:ext>
            </a:extLst>
          </p:cNvPr>
          <p:cNvSpPr txBox="1"/>
          <p:nvPr/>
        </p:nvSpPr>
        <p:spPr>
          <a:xfrm>
            <a:off x="1628775" y="3219450"/>
            <a:ext cx="5324475" cy="2790825"/>
          </a:xfrm>
          <a:prstGeom prst="rect">
            <a:avLst/>
          </a:prstGeom>
          <a:solidFill>
            <a:srgbClr val="CCFFCC"/>
          </a:solidFill>
        </p:spPr>
        <p:txBody>
          <a:bodyPr wrap="square" rtlCol="0">
            <a:spAutoFit/>
          </a:bodyPr>
          <a:lstStyle/>
          <a:p>
            <a:endParaRPr lang="en-US" dirty="0"/>
          </a:p>
        </p:txBody>
      </p:sp>
      <p:sp>
        <p:nvSpPr>
          <p:cNvPr id="12" name="TextBox 11">
            <a:extLst>
              <a:ext uri="{FF2B5EF4-FFF2-40B4-BE49-F238E27FC236}">
                <a16:creationId xmlns:a16="http://schemas.microsoft.com/office/drawing/2014/main" xmlns="" id="{7A2907C5-8F17-43FC-AA93-37178B91DC78}"/>
              </a:ext>
            </a:extLst>
          </p:cNvPr>
          <p:cNvSpPr txBox="1"/>
          <p:nvPr/>
        </p:nvSpPr>
        <p:spPr>
          <a:xfrm>
            <a:off x="1736498" y="3363533"/>
            <a:ext cx="5026252" cy="1200329"/>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a:t>
            </a:r>
            <a:r>
              <a:rPr lang="nb-NO" dirty="0"/>
              <a:t> Phát tán chương trình tin học gây hại cho mạng viễn thông, mạng Internet, mạng máy tính, hệ thống thông tin, hệ thống xử lý và điều khiển thông tin, cơ sở dữ liệu, phương tiện điện tử.</a:t>
            </a:r>
            <a:endParaRPr lang="en-US" dirty="0"/>
          </a:p>
        </p:txBody>
      </p:sp>
      <p:pic>
        <p:nvPicPr>
          <p:cNvPr id="13" name="Picture 12">
            <a:extLst>
              <a:ext uri="{FF2B5EF4-FFF2-40B4-BE49-F238E27FC236}">
                <a16:creationId xmlns:a16="http://schemas.microsoft.com/office/drawing/2014/main" xmlns="" id="{38D8218B-918B-4D9C-9EE1-4648C7720B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0857" y="3219450"/>
            <a:ext cx="3630518" cy="2790824"/>
          </a:xfrm>
          <a:prstGeom prst="rect">
            <a:avLst/>
          </a:prstGeom>
        </p:spPr>
      </p:pic>
    </p:spTree>
    <p:extLst>
      <p:ext uri="{BB962C8B-B14F-4D97-AF65-F5344CB8AC3E}">
        <p14:creationId xmlns:p14="http://schemas.microsoft.com/office/powerpoint/2010/main" val="1270735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inVertic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10710"/>
            <a:ext cx="1470991" cy="1450342"/>
          </a:xfrm>
          <a:prstGeom prst="rect">
            <a:avLst/>
          </a:prstGeom>
        </p:spPr>
      </p:pic>
      <p:pic>
        <p:nvPicPr>
          <p:cNvPr id="10" name="Picture 9"/>
          <p:cNvPicPr>
            <a:picLocks noChangeAspect="1"/>
          </p:cNvPicPr>
          <p:nvPr/>
        </p:nvPicPr>
        <p:blipFill>
          <a:blip r:embed="rId3"/>
          <a:stretch>
            <a:fillRect/>
          </a:stretch>
        </p:blipFill>
        <p:spPr>
          <a:xfrm>
            <a:off x="10641958" y="10710"/>
            <a:ext cx="1550042" cy="1293989"/>
          </a:xfrm>
          <a:prstGeom prst="rect">
            <a:avLst/>
          </a:prstGeom>
        </p:spPr>
      </p:pic>
      <p:sp>
        <p:nvSpPr>
          <p:cNvPr id="2" name="Rectangle 1"/>
          <p:cNvSpPr/>
          <p:nvPr/>
        </p:nvSpPr>
        <p:spPr>
          <a:xfrm>
            <a:off x="4368540" y="6139520"/>
            <a:ext cx="3454920" cy="300082"/>
          </a:xfrm>
          <a:prstGeom prst="rect">
            <a:avLst/>
          </a:prstGeom>
        </p:spPr>
        <p:txBody>
          <a:bodyPr wrap="none">
            <a:spAutoFit/>
          </a:bodyPr>
          <a:lstStyle/>
          <a:p>
            <a:pPr algn="ctr"/>
            <a:r>
              <a:rPr lang="en-US" sz="1350"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11" name="TextBox 10">
            <a:extLst>
              <a:ext uri="{FF2B5EF4-FFF2-40B4-BE49-F238E27FC236}">
                <a16:creationId xmlns:a16="http://schemas.microsoft.com/office/drawing/2014/main" xmlns="" id="{7C1D733E-EF55-4707-B6D4-F4EF93675A0F}"/>
              </a:ext>
            </a:extLst>
          </p:cNvPr>
          <p:cNvSpPr txBox="1"/>
          <p:nvPr/>
        </p:nvSpPr>
        <p:spPr>
          <a:xfrm>
            <a:off x="1736498" y="350592"/>
            <a:ext cx="8639954" cy="954107"/>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II. PHÒNG, CHỐNG VI PHẠM PHÁP LUẬT        TRÊN KHÔNG GIAN MẠNG</a:t>
            </a:r>
          </a:p>
        </p:txBody>
      </p:sp>
      <p:sp>
        <p:nvSpPr>
          <p:cNvPr id="5" name="TextBox 4">
            <a:extLst>
              <a:ext uri="{FF2B5EF4-FFF2-40B4-BE49-F238E27FC236}">
                <a16:creationId xmlns:a16="http://schemas.microsoft.com/office/drawing/2014/main" xmlns="" id="{4A11B3F7-47B5-4DD6-BB9B-A03730B685CC}"/>
              </a:ext>
            </a:extLst>
          </p:cNvPr>
          <p:cNvSpPr txBox="1"/>
          <p:nvPr/>
        </p:nvSpPr>
        <p:spPr>
          <a:xfrm>
            <a:off x="1470990" y="1580833"/>
            <a:ext cx="7299877" cy="460511"/>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2.2. Các hành vi bị cấm trên không gian mạng</a:t>
            </a:r>
            <a:endParaRPr lang="en-US" dirty="0"/>
          </a:p>
        </p:txBody>
      </p:sp>
      <p:sp>
        <p:nvSpPr>
          <p:cNvPr id="3" name="TextBox 2">
            <a:extLst>
              <a:ext uri="{FF2B5EF4-FFF2-40B4-BE49-F238E27FC236}">
                <a16:creationId xmlns:a16="http://schemas.microsoft.com/office/drawing/2014/main" xmlns="" id="{F05F6DA3-E1E4-4768-AD13-37F0CB63174E}"/>
              </a:ext>
            </a:extLst>
          </p:cNvPr>
          <p:cNvSpPr txBox="1"/>
          <p:nvPr/>
        </p:nvSpPr>
        <p:spPr>
          <a:xfrm>
            <a:off x="1470991" y="2132523"/>
            <a:ext cx="9150260" cy="855683"/>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nl-NL" dirty="0"/>
              <a:t>2.2.2. </a:t>
            </a:r>
            <a:r>
              <a:rPr lang="vi-VN" dirty="0"/>
              <a:t>Các h</a:t>
            </a:r>
            <a:r>
              <a:rPr lang="nb-NO" dirty="0"/>
              <a:t>ành vi </a:t>
            </a:r>
            <a:r>
              <a:rPr lang="vi-VN" dirty="0"/>
              <a:t>tấn công mạng và có liên quan đến tấn công mạng </a:t>
            </a:r>
            <a:endParaRPr lang="en-US" dirty="0"/>
          </a:p>
        </p:txBody>
      </p:sp>
      <p:sp>
        <p:nvSpPr>
          <p:cNvPr id="8" name="TextBox 7">
            <a:extLst>
              <a:ext uri="{FF2B5EF4-FFF2-40B4-BE49-F238E27FC236}">
                <a16:creationId xmlns:a16="http://schemas.microsoft.com/office/drawing/2014/main" xmlns="" id="{A1254E4B-0519-47B8-9798-FEAC0E7EB7DB}"/>
              </a:ext>
            </a:extLst>
          </p:cNvPr>
          <p:cNvSpPr txBox="1"/>
          <p:nvPr/>
        </p:nvSpPr>
        <p:spPr>
          <a:xfrm>
            <a:off x="5172075" y="3079384"/>
            <a:ext cx="5925426" cy="2790825"/>
          </a:xfrm>
          <a:prstGeom prst="rect">
            <a:avLst/>
          </a:prstGeom>
          <a:solidFill>
            <a:schemeClr val="bg2">
              <a:lumMod val="90000"/>
            </a:schemeClr>
          </a:solidFill>
        </p:spPr>
        <p:txBody>
          <a:bodyPr wrap="square" rtlCol="0">
            <a:spAutoFit/>
          </a:bodyPr>
          <a:lstStyle/>
          <a:p>
            <a:endParaRPr lang="en-US" dirty="0"/>
          </a:p>
        </p:txBody>
      </p:sp>
      <p:sp>
        <p:nvSpPr>
          <p:cNvPr id="4" name="TextBox 3">
            <a:extLst>
              <a:ext uri="{FF2B5EF4-FFF2-40B4-BE49-F238E27FC236}">
                <a16:creationId xmlns:a16="http://schemas.microsoft.com/office/drawing/2014/main" xmlns="" id="{E8D32F34-DAAD-42FC-80F9-46833EC6129E}"/>
              </a:ext>
            </a:extLst>
          </p:cNvPr>
          <p:cNvSpPr txBox="1"/>
          <p:nvPr/>
        </p:nvSpPr>
        <p:spPr>
          <a:xfrm>
            <a:off x="5301101" y="3079384"/>
            <a:ext cx="5667375" cy="2829814"/>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a:t>
            </a:r>
            <a:r>
              <a:rPr lang="nb-NO" dirty="0"/>
              <a:t> Gây cản trở, rối loạn, làm tê liệt, gián đoạn, ngưng trệ hoạt động, ngăn chặn trái phép việc truyền đưa dữ liệu của mạng viễn thông, mạng Internet, mạng máy tính, hệ thống thông tin, </a:t>
            </a:r>
            <a:r>
              <a:rPr lang="vi-VN" dirty="0"/>
              <a:t>hệ thống xử lý và điều khiển thông tin, </a:t>
            </a:r>
            <a:r>
              <a:rPr lang="nb-NO" dirty="0"/>
              <a:t>phương tiện điện tử.</a:t>
            </a:r>
            <a:endParaRPr lang="en-US" dirty="0"/>
          </a:p>
        </p:txBody>
      </p:sp>
      <p:pic>
        <p:nvPicPr>
          <p:cNvPr id="12" name="Picture 11">
            <a:extLst>
              <a:ext uri="{FF2B5EF4-FFF2-40B4-BE49-F238E27FC236}">
                <a16:creationId xmlns:a16="http://schemas.microsoft.com/office/drawing/2014/main" xmlns="" id="{E386E198-25C4-48FE-8FCE-A497226FFA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8212" y="3079384"/>
            <a:ext cx="3724838" cy="2790825"/>
          </a:xfrm>
          <a:prstGeom prst="rect">
            <a:avLst/>
          </a:prstGeom>
        </p:spPr>
      </p:pic>
    </p:spTree>
    <p:extLst>
      <p:ext uri="{BB962C8B-B14F-4D97-AF65-F5344CB8AC3E}">
        <p14:creationId xmlns:p14="http://schemas.microsoft.com/office/powerpoint/2010/main" val="401868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10710"/>
            <a:ext cx="1470991" cy="1450342"/>
          </a:xfrm>
          <a:prstGeom prst="rect">
            <a:avLst/>
          </a:prstGeom>
        </p:spPr>
      </p:pic>
      <p:pic>
        <p:nvPicPr>
          <p:cNvPr id="10" name="Picture 9"/>
          <p:cNvPicPr>
            <a:picLocks noChangeAspect="1"/>
          </p:cNvPicPr>
          <p:nvPr/>
        </p:nvPicPr>
        <p:blipFill>
          <a:blip r:embed="rId3"/>
          <a:stretch>
            <a:fillRect/>
          </a:stretch>
        </p:blipFill>
        <p:spPr>
          <a:xfrm>
            <a:off x="10641958" y="10710"/>
            <a:ext cx="1550042" cy="1293989"/>
          </a:xfrm>
          <a:prstGeom prst="rect">
            <a:avLst/>
          </a:prstGeom>
        </p:spPr>
      </p:pic>
      <p:sp>
        <p:nvSpPr>
          <p:cNvPr id="2" name="Rectangle 1"/>
          <p:cNvSpPr/>
          <p:nvPr/>
        </p:nvSpPr>
        <p:spPr>
          <a:xfrm>
            <a:off x="4368540" y="6139520"/>
            <a:ext cx="3454920" cy="300082"/>
          </a:xfrm>
          <a:prstGeom prst="rect">
            <a:avLst/>
          </a:prstGeom>
        </p:spPr>
        <p:txBody>
          <a:bodyPr wrap="none">
            <a:spAutoFit/>
          </a:bodyPr>
          <a:lstStyle/>
          <a:p>
            <a:pPr algn="ctr"/>
            <a:r>
              <a:rPr lang="en-US" sz="1350"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11" name="TextBox 10">
            <a:extLst>
              <a:ext uri="{FF2B5EF4-FFF2-40B4-BE49-F238E27FC236}">
                <a16:creationId xmlns:a16="http://schemas.microsoft.com/office/drawing/2014/main" xmlns="" id="{7C1D733E-EF55-4707-B6D4-F4EF93675A0F}"/>
              </a:ext>
            </a:extLst>
          </p:cNvPr>
          <p:cNvSpPr txBox="1"/>
          <p:nvPr/>
        </p:nvSpPr>
        <p:spPr>
          <a:xfrm>
            <a:off x="1736498" y="350592"/>
            <a:ext cx="8639954" cy="954107"/>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II. PHÒNG, CHỐNG VI PHẠM PHÁP LUẬT        TRÊN KHÔNG GIAN MẠNG</a:t>
            </a:r>
          </a:p>
        </p:txBody>
      </p:sp>
      <p:sp>
        <p:nvSpPr>
          <p:cNvPr id="5" name="TextBox 4">
            <a:extLst>
              <a:ext uri="{FF2B5EF4-FFF2-40B4-BE49-F238E27FC236}">
                <a16:creationId xmlns:a16="http://schemas.microsoft.com/office/drawing/2014/main" xmlns="" id="{4A11B3F7-47B5-4DD6-BB9B-A03730B685CC}"/>
              </a:ext>
            </a:extLst>
          </p:cNvPr>
          <p:cNvSpPr txBox="1"/>
          <p:nvPr/>
        </p:nvSpPr>
        <p:spPr>
          <a:xfrm>
            <a:off x="1470990" y="1580833"/>
            <a:ext cx="7299877" cy="460511"/>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2.2. Các hành vi bị cấm trên không gian mạng</a:t>
            </a:r>
            <a:endParaRPr lang="en-US" dirty="0"/>
          </a:p>
        </p:txBody>
      </p:sp>
      <p:sp>
        <p:nvSpPr>
          <p:cNvPr id="3" name="TextBox 2">
            <a:extLst>
              <a:ext uri="{FF2B5EF4-FFF2-40B4-BE49-F238E27FC236}">
                <a16:creationId xmlns:a16="http://schemas.microsoft.com/office/drawing/2014/main" xmlns="" id="{F05F6DA3-E1E4-4768-AD13-37F0CB63174E}"/>
              </a:ext>
            </a:extLst>
          </p:cNvPr>
          <p:cNvSpPr txBox="1"/>
          <p:nvPr/>
        </p:nvSpPr>
        <p:spPr>
          <a:xfrm>
            <a:off x="1470991" y="2132523"/>
            <a:ext cx="9150260" cy="855683"/>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nl-NL" dirty="0"/>
              <a:t>2.2.2. </a:t>
            </a:r>
            <a:r>
              <a:rPr lang="vi-VN" dirty="0"/>
              <a:t>Các h</a:t>
            </a:r>
            <a:r>
              <a:rPr lang="nb-NO" dirty="0"/>
              <a:t>ành vi </a:t>
            </a:r>
            <a:r>
              <a:rPr lang="vi-VN" dirty="0"/>
              <a:t>tấn công mạng và có liên quan đến tấn công mạng </a:t>
            </a:r>
            <a:endParaRPr lang="en-US" dirty="0"/>
          </a:p>
        </p:txBody>
      </p:sp>
      <p:sp>
        <p:nvSpPr>
          <p:cNvPr id="8" name="TextBox 7">
            <a:extLst>
              <a:ext uri="{FF2B5EF4-FFF2-40B4-BE49-F238E27FC236}">
                <a16:creationId xmlns:a16="http://schemas.microsoft.com/office/drawing/2014/main" xmlns="" id="{A1254E4B-0519-47B8-9798-FEAC0E7EB7DB}"/>
              </a:ext>
            </a:extLst>
          </p:cNvPr>
          <p:cNvSpPr txBox="1"/>
          <p:nvPr/>
        </p:nvSpPr>
        <p:spPr>
          <a:xfrm>
            <a:off x="1628775" y="3219450"/>
            <a:ext cx="5324475" cy="2790825"/>
          </a:xfrm>
          <a:prstGeom prst="rect">
            <a:avLst/>
          </a:prstGeom>
          <a:solidFill>
            <a:srgbClr val="99CCFF"/>
          </a:solidFill>
        </p:spPr>
        <p:txBody>
          <a:bodyPr wrap="square" rtlCol="0">
            <a:spAutoFit/>
          </a:bodyPr>
          <a:lstStyle/>
          <a:p>
            <a:endParaRPr lang="en-US" dirty="0"/>
          </a:p>
        </p:txBody>
      </p:sp>
      <p:sp>
        <p:nvSpPr>
          <p:cNvPr id="4" name="TextBox 3">
            <a:extLst>
              <a:ext uri="{FF2B5EF4-FFF2-40B4-BE49-F238E27FC236}">
                <a16:creationId xmlns:a16="http://schemas.microsoft.com/office/drawing/2014/main" xmlns="" id="{F6604967-D336-4EB6-B9D1-F77FC450B945}"/>
              </a:ext>
            </a:extLst>
          </p:cNvPr>
          <p:cNvSpPr txBox="1"/>
          <p:nvPr/>
        </p:nvSpPr>
        <p:spPr>
          <a:xfrm>
            <a:off x="1736497" y="3219450"/>
            <a:ext cx="4997677" cy="2831544"/>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a:t>
            </a:r>
            <a:r>
              <a:rPr lang="nb-NO" dirty="0"/>
              <a:t> Xâm nhập, làm tổn hại, chiếm đoạt dữ liệu được lưu trữ, truyền đưa qua mạng viễn thông, mạng Internet, mạng máy tính, hệ thống thông tin, </a:t>
            </a:r>
            <a:r>
              <a:rPr lang="vi-VN" dirty="0"/>
              <a:t>hệ thống xử lý và điều khiển thông tin, </a:t>
            </a:r>
            <a:r>
              <a:rPr lang="nb-NO" dirty="0"/>
              <a:t>cơ sở dữ liệu, phương tiện điện tử.</a:t>
            </a:r>
            <a:endParaRPr lang="en-US" dirty="0"/>
          </a:p>
        </p:txBody>
      </p:sp>
      <p:pic>
        <p:nvPicPr>
          <p:cNvPr id="12" name="Picture 11">
            <a:extLst>
              <a:ext uri="{FF2B5EF4-FFF2-40B4-BE49-F238E27FC236}">
                <a16:creationId xmlns:a16="http://schemas.microsoft.com/office/drawing/2014/main" xmlns="" id="{15D2BB10-BAEC-4AD6-9F8E-8195661695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0972" y="3219449"/>
            <a:ext cx="3902303" cy="2790825"/>
          </a:xfrm>
          <a:prstGeom prst="rect">
            <a:avLst/>
          </a:prstGeom>
        </p:spPr>
      </p:pic>
    </p:spTree>
    <p:extLst>
      <p:ext uri="{BB962C8B-B14F-4D97-AF65-F5344CB8AC3E}">
        <p14:creationId xmlns:p14="http://schemas.microsoft.com/office/powerpoint/2010/main" val="656890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10710"/>
            <a:ext cx="1470991" cy="1450342"/>
          </a:xfrm>
          <a:prstGeom prst="rect">
            <a:avLst/>
          </a:prstGeom>
        </p:spPr>
      </p:pic>
      <p:pic>
        <p:nvPicPr>
          <p:cNvPr id="10" name="Picture 9"/>
          <p:cNvPicPr>
            <a:picLocks noChangeAspect="1"/>
          </p:cNvPicPr>
          <p:nvPr/>
        </p:nvPicPr>
        <p:blipFill>
          <a:blip r:embed="rId3"/>
          <a:stretch>
            <a:fillRect/>
          </a:stretch>
        </p:blipFill>
        <p:spPr>
          <a:xfrm>
            <a:off x="10641958" y="10710"/>
            <a:ext cx="1550042" cy="1293989"/>
          </a:xfrm>
          <a:prstGeom prst="rect">
            <a:avLst/>
          </a:prstGeom>
        </p:spPr>
      </p:pic>
      <p:sp>
        <p:nvSpPr>
          <p:cNvPr id="2" name="Rectangle 1"/>
          <p:cNvSpPr/>
          <p:nvPr/>
        </p:nvSpPr>
        <p:spPr>
          <a:xfrm>
            <a:off x="4368540" y="6139520"/>
            <a:ext cx="3454920" cy="300082"/>
          </a:xfrm>
          <a:prstGeom prst="rect">
            <a:avLst/>
          </a:prstGeom>
        </p:spPr>
        <p:txBody>
          <a:bodyPr wrap="none">
            <a:spAutoFit/>
          </a:bodyPr>
          <a:lstStyle/>
          <a:p>
            <a:pPr algn="ctr"/>
            <a:r>
              <a:rPr lang="en-US" sz="1350"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11" name="TextBox 10">
            <a:extLst>
              <a:ext uri="{FF2B5EF4-FFF2-40B4-BE49-F238E27FC236}">
                <a16:creationId xmlns:a16="http://schemas.microsoft.com/office/drawing/2014/main" xmlns="" id="{7C1D733E-EF55-4707-B6D4-F4EF93675A0F}"/>
              </a:ext>
            </a:extLst>
          </p:cNvPr>
          <p:cNvSpPr txBox="1"/>
          <p:nvPr/>
        </p:nvSpPr>
        <p:spPr>
          <a:xfrm>
            <a:off x="1736498" y="350592"/>
            <a:ext cx="8639954" cy="954107"/>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II. PHÒNG, CHỐNG VI PHẠM PHÁP LUẬT        TRÊN KHÔNG GIAN MẠNG</a:t>
            </a:r>
          </a:p>
        </p:txBody>
      </p:sp>
      <p:sp>
        <p:nvSpPr>
          <p:cNvPr id="5" name="TextBox 4">
            <a:extLst>
              <a:ext uri="{FF2B5EF4-FFF2-40B4-BE49-F238E27FC236}">
                <a16:creationId xmlns:a16="http://schemas.microsoft.com/office/drawing/2014/main" xmlns="" id="{4A11B3F7-47B5-4DD6-BB9B-A03730B685CC}"/>
              </a:ext>
            </a:extLst>
          </p:cNvPr>
          <p:cNvSpPr txBox="1"/>
          <p:nvPr/>
        </p:nvSpPr>
        <p:spPr>
          <a:xfrm>
            <a:off x="1470990" y="1580833"/>
            <a:ext cx="7299877" cy="460511"/>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2.2. Các hành vi bị cấm trên không gian mạng</a:t>
            </a:r>
            <a:endParaRPr lang="en-US" dirty="0"/>
          </a:p>
        </p:txBody>
      </p:sp>
      <p:sp>
        <p:nvSpPr>
          <p:cNvPr id="3" name="TextBox 2">
            <a:extLst>
              <a:ext uri="{FF2B5EF4-FFF2-40B4-BE49-F238E27FC236}">
                <a16:creationId xmlns:a16="http://schemas.microsoft.com/office/drawing/2014/main" xmlns="" id="{F05F6DA3-E1E4-4768-AD13-37F0CB63174E}"/>
              </a:ext>
            </a:extLst>
          </p:cNvPr>
          <p:cNvSpPr txBox="1"/>
          <p:nvPr/>
        </p:nvSpPr>
        <p:spPr>
          <a:xfrm>
            <a:off x="1470991" y="2132523"/>
            <a:ext cx="9150260" cy="855683"/>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nl-NL" dirty="0"/>
              <a:t>2.2.2. </a:t>
            </a:r>
            <a:r>
              <a:rPr lang="vi-VN" dirty="0"/>
              <a:t>Các h</a:t>
            </a:r>
            <a:r>
              <a:rPr lang="nb-NO" dirty="0"/>
              <a:t>ành vi </a:t>
            </a:r>
            <a:r>
              <a:rPr lang="vi-VN" dirty="0"/>
              <a:t>tấn công mạng và có liên quan đến tấn công mạng </a:t>
            </a:r>
            <a:endParaRPr lang="en-US" dirty="0"/>
          </a:p>
        </p:txBody>
      </p:sp>
      <p:sp>
        <p:nvSpPr>
          <p:cNvPr id="8" name="TextBox 7">
            <a:extLst>
              <a:ext uri="{FF2B5EF4-FFF2-40B4-BE49-F238E27FC236}">
                <a16:creationId xmlns:a16="http://schemas.microsoft.com/office/drawing/2014/main" xmlns="" id="{A1254E4B-0519-47B8-9798-FEAC0E7EB7DB}"/>
              </a:ext>
            </a:extLst>
          </p:cNvPr>
          <p:cNvSpPr txBox="1"/>
          <p:nvPr/>
        </p:nvSpPr>
        <p:spPr>
          <a:xfrm>
            <a:off x="5524500" y="3079385"/>
            <a:ext cx="5096752" cy="2790825"/>
          </a:xfrm>
          <a:prstGeom prst="rect">
            <a:avLst/>
          </a:prstGeom>
          <a:solidFill>
            <a:srgbClr val="00FFFF"/>
          </a:solidFill>
          <a:ln>
            <a:solidFill>
              <a:srgbClr val="FF0000"/>
            </a:solidFill>
          </a:ln>
        </p:spPr>
        <p:txBody>
          <a:bodyPr wrap="square" rtlCol="0">
            <a:spAutoFit/>
          </a:bodyPr>
          <a:lstStyle/>
          <a:p>
            <a:endParaRPr lang="en-US" dirty="0"/>
          </a:p>
        </p:txBody>
      </p:sp>
      <p:sp>
        <p:nvSpPr>
          <p:cNvPr id="6" name="TextBox 5">
            <a:extLst>
              <a:ext uri="{FF2B5EF4-FFF2-40B4-BE49-F238E27FC236}">
                <a16:creationId xmlns:a16="http://schemas.microsoft.com/office/drawing/2014/main" xmlns="" id="{7656AD85-4707-4A7C-BD8A-65B7DA48D6A1}"/>
              </a:ext>
            </a:extLst>
          </p:cNvPr>
          <p:cNvSpPr txBox="1"/>
          <p:nvPr/>
        </p:nvSpPr>
        <p:spPr>
          <a:xfrm>
            <a:off x="5889787" y="3409950"/>
            <a:ext cx="4366177" cy="2039469"/>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a:t>
            </a:r>
            <a:r>
              <a:rPr lang="nb-NO" dirty="0"/>
              <a:t> Xâm nhập, tạo ra hoặc khai thác điểm yếu, lỗ hổng bảo mật và dịch vụ hệ thống để chiếm đoạt thông tin, thu lợi bất chính.</a:t>
            </a:r>
            <a:endParaRPr lang="en-US" dirty="0"/>
          </a:p>
        </p:txBody>
      </p:sp>
      <p:pic>
        <p:nvPicPr>
          <p:cNvPr id="12" name="Picture 11">
            <a:extLst>
              <a:ext uri="{FF2B5EF4-FFF2-40B4-BE49-F238E27FC236}">
                <a16:creationId xmlns:a16="http://schemas.microsoft.com/office/drawing/2014/main" xmlns="" id="{9FEF7D6E-737A-47D6-B207-87CFA09AE7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0748" y="3079385"/>
            <a:ext cx="3753727" cy="2790825"/>
          </a:xfrm>
          <a:prstGeom prst="rect">
            <a:avLst/>
          </a:prstGeom>
        </p:spPr>
      </p:pic>
    </p:spTree>
    <p:extLst>
      <p:ext uri="{BB962C8B-B14F-4D97-AF65-F5344CB8AC3E}">
        <p14:creationId xmlns:p14="http://schemas.microsoft.com/office/powerpoint/2010/main" val="1734425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arn(inVertical)">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10710"/>
            <a:ext cx="1470991" cy="1450342"/>
          </a:xfrm>
          <a:prstGeom prst="rect">
            <a:avLst/>
          </a:prstGeom>
        </p:spPr>
      </p:pic>
      <p:pic>
        <p:nvPicPr>
          <p:cNvPr id="10" name="Picture 9"/>
          <p:cNvPicPr>
            <a:picLocks noChangeAspect="1"/>
          </p:cNvPicPr>
          <p:nvPr/>
        </p:nvPicPr>
        <p:blipFill>
          <a:blip r:embed="rId3"/>
          <a:stretch>
            <a:fillRect/>
          </a:stretch>
        </p:blipFill>
        <p:spPr>
          <a:xfrm>
            <a:off x="10641958" y="10710"/>
            <a:ext cx="1550042" cy="1293989"/>
          </a:xfrm>
          <a:prstGeom prst="rect">
            <a:avLst/>
          </a:prstGeom>
        </p:spPr>
      </p:pic>
      <p:sp>
        <p:nvSpPr>
          <p:cNvPr id="2" name="Rectangle 1"/>
          <p:cNvSpPr/>
          <p:nvPr/>
        </p:nvSpPr>
        <p:spPr>
          <a:xfrm>
            <a:off x="4368540" y="6139520"/>
            <a:ext cx="3454920" cy="300082"/>
          </a:xfrm>
          <a:prstGeom prst="rect">
            <a:avLst/>
          </a:prstGeom>
        </p:spPr>
        <p:txBody>
          <a:bodyPr wrap="none">
            <a:spAutoFit/>
          </a:bodyPr>
          <a:lstStyle/>
          <a:p>
            <a:pPr algn="ctr"/>
            <a:r>
              <a:rPr lang="en-US" sz="1350"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11" name="TextBox 10">
            <a:extLst>
              <a:ext uri="{FF2B5EF4-FFF2-40B4-BE49-F238E27FC236}">
                <a16:creationId xmlns:a16="http://schemas.microsoft.com/office/drawing/2014/main" xmlns="" id="{7C1D733E-EF55-4707-B6D4-F4EF93675A0F}"/>
              </a:ext>
            </a:extLst>
          </p:cNvPr>
          <p:cNvSpPr txBox="1"/>
          <p:nvPr/>
        </p:nvSpPr>
        <p:spPr>
          <a:xfrm>
            <a:off x="1736498" y="350592"/>
            <a:ext cx="8639954" cy="954107"/>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II. PHÒNG, CHỐNG VI PHẠM PHÁP LUẬT        TRÊN KHÔNG GIAN MẠNG</a:t>
            </a:r>
          </a:p>
        </p:txBody>
      </p:sp>
      <p:sp>
        <p:nvSpPr>
          <p:cNvPr id="5" name="TextBox 4">
            <a:extLst>
              <a:ext uri="{FF2B5EF4-FFF2-40B4-BE49-F238E27FC236}">
                <a16:creationId xmlns:a16="http://schemas.microsoft.com/office/drawing/2014/main" xmlns="" id="{4A11B3F7-47B5-4DD6-BB9B-A03730B685CC}"/>
              </a:ext>
            </a:extLst>
          </p:cNvPr>
          <p:cNvSpPr txBox="1"/>
          <p:nvPr/>
        </p:nvSpPr>
        <p:spPr>
          <a:xfrm>
            <a:off x="1470990" y="1580833"/>
            <a:ext cx="7299877" cy="460511"/>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2.2. Các hành vi bị cấm trên không gian mạng</a:t>
            </a:r>
            <a:endParaRPr lang="en-US" dirty="0"/>
          </a:p>
        </p:txBody>
      </p:sp>
      <p:sp>
        <p:nvSpPr>
          <p:cNvPr id="3" name="TextBox 2">
            <a:extLst>
              <a:ext uri="{FF2B5EF4-FFF2-40B4-BE49-F238E27FC236}">
                <a16:creationId xmlns:a16="http://schemas.microsoft.com/office/drawing/2014/main" xmlns="" id="{F05F6DA3-E1E4-4768-AD13-37F0CB63174E}"/>
              </a:ext>
            </a:extLst>
          </p:cNvPr>
          <p:cNvSpPr txBox="1"/>
          <p:nvPr/>
        </p:nvSpPr>
        <p:spPr>
          <a:xfrm>
            <a:off x="1470991" y="2132523"/>
            <a:ext cx="9150260" cy="855683"/>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nl-NL" dirty="0"/>
              <a:t>2.2.2. </a:t>
            </a:r>
            <a:r>
              <a:rPr lang="vi-VN" dirty="0"/>
              <a:t>Các h</a:t>
            </a:r>
            <a:r>
              <a:rPr lang="nb-NO" dirty="0"/>
              <a:t>ành vi </a:t>
            </a:r>
            <a:r>
              <a:rPr lang="vi-VN" dirty="0"/>
              <a:t>tấn công mạng và có liên quan đến tấn công mạng </a:t>
            </a:r>
            <a:endParaRPr lang="en-US" dirty="0"/>
          </a:p>
        </p:txBody>
      </p:sp>
      <p:sp>
        <p:nvSpPr>
          <p:cNvPr id="8" name="TextBox 7">
            <a:extLst>
              <a:ext uri="{FF2B5EF4-FFF2-40B4-BE49-F238E27FC236}">
                <a16:creationId xmlns:a16="http://schemas.microsoft.com/office/drawing/2014/main" xmlns="" id="{A1254E4B-0519-47B8-9798-FEAC0E7EB7DB}"/>
              </a:ext>
            </a:extLst>
          </p:cNvPr>
          <p:cNvSpPr txBox="1"/>
          <p:nvPr/>
        </p:nvSpPr>
        <p:spPr>
          <a:xfrm>
            <a:off x="1470991" y="3219450"/>
            <a:ext cx="6352470" cy="2790825"/>
          </a:xfrm>
          <a:prstGeom prst="rect">
            <a:avLst/>
          </a:prstGeom>
          <a:solidFill>
            <a:schemeClr val="accent1">
              <a:lumMod val="40000"/>
              <a:lumOff val="60000"/>
            </a:schemeClr>
          </a:solidFill>
        </p:spPr>
        <p:txBody>
          <a:bodyPr wrap="square" rtlCol="0">
            <a:spAutoFit/>
          </a:bodyPr>
          <a:lstStyle/>
          <a:p>
            <a:endParaRPr lang="en-US" dirty="0"/>
          </a:p>
        </p:txBody>
      </p:sp>
      <p:sp>
        <p:nvSpPr>
          <p:cNvPr id="6" name="TextBox 5">
            <a:extLst>
              <a:ext uri="{FF2B5EF4-FFF2-40B4-BE49-F238E27FC236}">
                <a16:creationId xmlns:a16="http://schemas.microsoft.com/office/drawing/2014/main" xmlns="" id="{1B37F87D-AB3B-4011-90E5-FCD1706DA018}"/>
              </a:ext>
            </a:extLst>
          </p:cNvPr>
          <p:cNvSpPr txBox="1"/>
          <p:nvPr/>
        </p:nvSpPr>
        <p:spPr>
          <a:xfrm>
            <a:off x="1601820" y="3219450"/>
            <a:ext cx="6186488" cy="2829814"/>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nb-NO" dirty="0"/>
              <a:t>- Sản xuất, mua bán, trao đổi, tặng cho công cụ, thiết bị, phần mềm có tính năng tấn công mạng viễn thông</a:t>
            </a:r>
            <a:r>
              <a:rPr lang="vi-VN" dirty="0"/>
              <a:t>, </a:t>
            </a:r>
            <a:r>
              <a:rPr lang="nb-NO" dirty="0"/>
              <a:t>mạng Internet, mạng máy tính, hệ thống thông tin, </a:t>
            </a:r>
            <a:r>
              <a:rPr lang="vi-VN" dirty="0"/>
              <a:t>hệ thống xử lý và điều khiển thông tin, cơ sở dữ liệu</a:t>
            </a:r>
            <a:r>
              <a:rPr lang="nb-NO" dirty="0"/>
              <a:t>, phương tiện điện tử để sử dụng vào mục đích trái pháp luật.</a:t>
            </a:r>
            <a:endParaRPr lang="en-US" dirty="0"/>
          </a:p>
        </p:txBody>
      </p:sp>
      <p:pic>
        <p:nvPicPr>
          <p:cNvPr id="3074" name="Picture 2" descr="1 phút đánh cắp thông tin thẻ ATM của nhóm người Trung Quốc - Ảnh 2.">
            <a:extLst>
              <a:ext uri="{FF2B5EF4-FFF2-40B4-BE49-F238E27FC236}">
                <a16:creationId xmlns:a16="http://schemas.microsoft.com/office/drawing/2014/main" xmlns="" id="{EFE92DB2-551A-47F9-B305-C4724EE816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4290" y="2771774"/>
            <a:ext cx="3352800" cy="25053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A864E704-E882-42C4-8FD7-5D0A6163D74A}"/>
              </a:ext>
            </a:extLst>
          </p:cNvPr>
          <p:cNvSpPr txBox="1"/>
          <p:nvPr/>
        </p:nvSpPr>
        <p:spPr>
          <a:xfrm>
            <a:off x="7954290" y="5467350"/>
            <a:ext cx="3352800" cy="923330"/>
          </a:xfrm>
          <a:prstGeom prst="rect">
            <a:avLst/>
          </a:prstGeom>
          <a:noFill/>
        </p:spPr>
        <p:txBody>
          <a:bodyPr wrap="square" rtlCol="0">
            <a:spAutoFit/>
          </a:bodyPr>
          <a:lstStyle/>
          <a:p>
            <a:r>
              <a:rPr lang="en-US" b="0" i="0">
                <a:solidFill>
                  <a:srgbClr val="222222"/>
                </a:solidFill>
                <a:effectLst/>
                <a:latin typeface="Roboto" panose="02000000000000000000" pitchFamily="2" charset="0"/>
              </a:rPr>
              <a:t>Hai nghi phạm Trung Quốc lắp đặt thiết bị đánh cắp thông tin thẻ ATM - Ảnh: D.HÒA</a:t>
            </a:r>
            <a:endParaRPr lang="en-US" dirty="0"/>
          </a:p>
        </p:txBody>
      </p:sp>
    </p:spTree>
    <p:extLst>
      <p:ext uri="{BB962C8B-B14F-4D97-AF65-F5344CB8AC3E}">
        <p14:creationId xmlns:p14="http://schemas.microsoft.com/office/powerpoint/2010/main" val="4069266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74"/>
                                        </p:tgtEl>
                                        <p:attrNameLst>
                                          <p:attrName>style.visibility</p:attrName>
                                        </p:attrNameLst>
                                      </p:cBhvr>
                                      <p:to>
                                        <p:strVal val="visible"/>
                                      </p:to>
                                    </p:set>
                                    <p:anim calcmode="lin" valueType="num">
                                      <p:cBhvr additive="base">
                                        <p:cTn id="15" dur="500" fill="hold"/>
                                        <p:tgtEl>
                                          <p:spTgt spid="3074"/>
                                        </p:tgtEl>
                                        <p:attrNameLst>
                                          <p:attrName>ppt_x</p:attrName>
                                        </p:attrNameLst>
                                      </p:cBhvr>
                                      <p:tavLst>
                                        <p:tav tm="0">
                                          <p:val>
                                            <p:strVal val="#ppt_x"/>
                                          </p:val>
                                        </p:tav>
                                        <p:tav tm="100000">
                                          <p:val>
                                            <p:strVal val="#ppt_x"/>
                                          </p:val>
                                        </p:tav>
                                      </p:tavLst>
                                    </p:anim>
                                    <p:anim calcmode="lin" valueType="num">
                                      <p:cBhvr additive="base">
                                        <p:cTn id="16" dur="500" fill="hold"/>
                                        <p:tgtEl>
                                          <p:spTgt spid="307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10710"/>
            <a:ext cx="1470991" cy="1450342"/>
          </a:xfrm>
          <a:prstGeom prst="rect">
            <a:avLst/>
          </a:prstGeom>
        </p:spPr>
      </p:pic>
      <p:pic>
        <p:nvPicPr>
          <p:cNvPr id="10" name="Picture 9"/>
          <p:cNvPicPr>
            <a:picLocks noChangeAspect="1"/>
          </p:cNvPicPr>
          <p:nvPr/>
        </p:nvPicPr>
        <p:blipFill>
          <a:blip r:embed="rId3"/>
          <a:stretch>
            <a:fillRect/>
          </a:stretch>
        </p:blipFill>
        <p:spPr>
          <a:xfrm>
            <a:off x="10641958" y="10710"/>
            <a:ext cx="1550042" cy="1293989"/>
          </a:xfrm>
          <a:prstGeom prst="rect">
            <a:avLst/>
          </a:prstGeom>
        </p:spPr>
      </p:pic>
      <p:sp>
        <p:nvSpPr>
          <p:cNvPr id="2" name="Rectangle 1"/>
          <p:cNvSpPr/>
          <p:nvPr/>
        </p:nvSpPr>
        <p:spPr>
          <a:xfrm>
            <a:off x="4368540" y="6139520"/>
            <a:ext cx="3454920" cy="300082"/>
          </a:xfrm>
          <a:prstGeom prst="rect">
            <a:avLst/>
          </a:prstGeom>
        </p:spPr>
        <p:txBody>
          <a:bodyPr wrap="none">
            <a:spAutoFit/>
          </a:bodyPr>
          <a:lstStyle/>
          <a:p>
            <a:pPr algn="ctr"/>
            <a:r>
              <a:rPr lang="en-US" sz="1350"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11" name="TextBox 10">
            <a:extLst>
              <a:ext uri="{FF2B5EF4-FFF2-40B4-BE49-F238E27FC236}">
                <a16:creationId xmlns:a16="http://schemas.microsoft.com/office/drawing/2014/main" xmlns="" id="{7C1D733E-EF55-4707-B6D4-F4EF93675A0F}"/>
              </a:ext>
            </a:extLst>
          </p:cNvPr>
          <p:cNvSpPr txBox="1"/>
          <p:nvPr/>
        </p:nvSpPr>
        <p:spPr>
          <a:xfrm>
            <a:off x="1736498" y="350592"/>
            <a:ext cx="8639954" cy="954107"/>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II. PHÒNG, CHỐNG VI PHẠM PHÁP LUẬT        TRÊN KHÔNG GIAN MẠNG</a:t>
            </a:r>
          </a:p>
        </p:txBody>
      </p:sp>
      <p:sp>
        <p:nvSpPr>
          <p:cNvPr id="5" name="TextBox 4">
            <a:extLst>
              <a:ext uri="{FF2B5EF4-FFF2-40B4-BE49-F238E27FC236}">
                <a16:creationId xmlns:a16="http://schemas.microsoft.com/office/drawing/2014/main" xmlns="" id="{4A11B3F7-47B5-4DD6-BB9B-A03730B685CC}"/>
              </a:ext>
            </a:extLst>
          </p:cNvPr>
          <p:cNvSpPr txBox="1"/>
          <p:nvPr/>
        </p:nvSpPr>
        <p:spPr>
          <a:xfrm>
            <a:off x="1470990" y="1580833"/>
            <a:ext cx="7299877" cy="460511"/>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2.2. Các hành vi bị cấm trên không gian mạng</a:t>
            </a:r>
            <a:endParaRPr lang="en-US" dirty="0"/>
          </a:p>
        </p:txBody>
      </p:sp>
      <p:sp>
        <p:nvSpPr>
          <p:cNvPr id="3" name="TextBox 2">
            <a:extLst>
              <a:ext uri="{FF2B5EF4-FFF2-40B4-BE49-F238E27FC236}">
                <a16:creationId xmlns:a16="http://schemas.microsoft.com/office/drawing/2014/main" xmlns="" id="{F05F6DA3-E1E4-4768-AD13-37F0CB63174E}"/>
              </a:ext>
            </a:extLst>
          </p:cNvPr>
          <p:cNvSpPr txBox="1"/>
          <p:nvPr/>
        </p:nvSpPr>
        <p:spPr>
          <a:xfrm>
            <a:off x="1470991" y="2132523"/>
            <a:ext cx="9150260" cy="855683"/>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nl-NL" dirty="0"/>
              <a:t>2.2.2. </a:t>
            </a:r>
            <a:r>
              <a:rPr lang="vi-VN" dirty="0"/>
              <a:t>Các h</a:t>
            </a:r>
            <a:r>
              <a:rPr lang="nb-NO" dirty="0"/>
              <a:t>ành vi </a:t>
            </a:r>
            <a:r>
              <a:rPr lang="vi-VN" dirty="0"/>
              <a:t>tấn công mạng và có liên quan đến tấn công mạng </a:t>
            </a:r>
            <a:endParaRPr lang="en-US" dirty="0"/>
          </a:p>
        </p:txBody>
      </p:sp>
      <p:sp>
        <p:nvSpPr>
          <p:cNvPr id="8" name="TextBox 7">
            <a:extLst>
              <a:ext uri="{FF2B5EF4-FFF2-40B4-BE49-F238E27FC236}">
                <a16:creationId xmlns:a16="http://schemas.microsoft.com/office/drawing/2014/main" xmlns="" id="{A1254E4B-0519-47B8-9798-FEAC0E7EB7DB}"/>
              </a:ext>
            </a:extLst>
          </p:cNvPr>
          <p:cNvSpPr txBox="1"/>
          <p:nvPr/>
        </p:nvSpPr>
        <p:spPr>
          <a:xfrm>
            <a:off x="5657850" y="3079385"/>
            <a:ext cx="4963402" cy="2790825"/>
          </a:xfrm>
          <a:prstGeom prst="rect">
            <a:avLst/>
          </a:prstGeom>
          <a:solidFill>
            <a:srgbClr val="00FFFF"/>
          </a:solidFill>
          <a:ln>
            <a:solidFill>
              <a:srgbClr val="FF0000"/>
            </a:solidFill>
          </a:ln>
        </p:spPr>
        <p:txBody>
          <a:bodyPr wrap="square" rtlCol="0">
            <a:spAutoFit/>
          </a:bodyPr>
          <a:lstStyle/>
          <a:p>
            <a:endParaRPr lang="en-US" dirty="0"/>
          </a:p>
        </p:txBody>
      </p:sp>
      <p:sp>
        <p:nvSpPr>
          <p:cNvPr id="4" name="TextBox 3">
            <a:extLst>
              <a:ext uri="{FF2B5EF4-FFF2-40B4-BE49-F238E27FC236}">
                <a16:creationId xmlns:a16="http://schemas.microsoft.com/office/drawing/2014/main" xmlns="" id="{CB877650-610B-40C0-B7FF-FAECD2462FD8}"/>
              </a:ext>
            </a:extLst>
          </p:cNvPr>
          <p:cNvSpPr txBox="1"/>
          <p:nvPr/>
        </p:nvSpPr>
        <p:spPr>
          <a:xfrm>
            <a:off x="5724525" y="3066327"/>
            <a:ext cx="4896726" cy="2829814"/>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nb-NO" dirty="0"/>
              <a:t>- Hành vi khác gây ảnh hưởng đến hoạt động bình thường của mạng viễn thông, mạng Internet, mạng máy tính, hệ thống thông tin, </a:t>
            </a:r>
            <a:r>
              <a:rPr lang="vi-VN" dirty="0"/>
              <a:t>hệ thống xử lý và điều khiển thông tin, cơ sở dữ liệu</a:t>
            </a:r>
            <a:r>
              <a:rPr lang="nb-NO" dirty="0"/>
              <a:t>, phương tiện điện tử.</a:t>
            </a:r>
            <a:endParaRPr lang="en-US" dirty="0"/>
          </a:p>
        </p:txBody>
      </p:sp>
      <p:pic>
        <p:nvPicPr>
          <p:cNvPr id="4098" name="Picture 2" descr="Hợp tác quốc tế để duy trì hòa bình, ổn định trên không gian mạng">
            <a:extLst>
              <a:ext uri="{FF2B5EF4-FFF2-40B4-BE49-F238E27FC236}">
                <a16:creationId xmlns:a16="http://schemas.microsoft.com/office/drawing/2014/main" xmlns="" id="{BADE5C48-97C9-4FA1-B35B-366F2172F1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8370" y="3079385"/>
            <a:ext cx="4221829"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763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10710"/>
            <a:ext cx="1470991" cy="1450342"/>
          </a:xfrm>
          <a:prstGeom prst="rect">
            <a:avLst/>
          </a:prstGeom>
        </p:spPr>
      </p:pic>
      <p:pic>
        <p:nvPicPr>
          <p:cNvPr id="10" name="Picture 9"/>
          <p:cNvPicPr>
            <a:picLocks noChangeAspect="1"/>
          </p:cNvPicPr>
          <p:nvPr/>
        </p:nvPicPr>
        <p:blipFill>
          <a:blip r:embed="rId3"/>
          <a:stretch>
            <a:fillRect/>
          </a:stretch>
        </p:blipFill>
        <p:spPr>
          <a:xfrm>
            <a:off x="10641958" y="10710"/>
            <a:ext cx="1550042" cy="1293989"/>
          </a:xfrm>
          <a:prstGeom prst="rect">
            <a:avLst/>
          </a:prstGeom>
        </p:spPr>
      </p:pic>
      <p:sp>
        <p:nvSpPr>
          <p:cNvPr id="11" name="TextBox 10">
            <a:extLst>
              <a:ext uri="{FF2B5EF4-FFF2-40B4-BE49-F238E27FC236}">
                <a16:creationId xmlns:a16="http://schemas.microsoft.com/office/drawing/2014/main" xmlns="" id="{7C1D733E-EF55-4707-B6D4-F4EF93675A0F}"/>
              </a:ext>
            </a:extLst>
          </p:cNvPr>
          <p:cNvSpPr txBox="1"/>
          <p:nvPr/>
        </p:nvSpPr>
        <p:spPr>
          <a:xfrm>
            <a:off x="1736498" y="350592"/>
            <a:ext cx="8639954" cy="954107"/>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II. PHÒNG, CHỐNG VI PHẠM PHÁP LUẬT        TRÊN KHÔNG GIAN MẠNG</a:t>
            </a:r>
          </a:p>
        </p:txBody>
      </p:sp>
      <p:sp>
        <p:nvSpPr>
          <p:cNvPr id="6" name="TextBox 5">
            <a:extLst>
              <a:ext uri="{FF2B5EF4-FFF2-40B4-BE49-F238E27FC236}">
                <a16:creationId xmlns:a16="http://schemas.microsoft.com/office/drawing/2014/main" xmlns="" id="{E5D0F35F-A584-4892-8DBA-0E291D5B9F60}"/>
              </a:ext>
            </a:extLst>
          </p:cNvPr>
          <p:cNvSpPr txBox="1"/>
          <p:nvPr/>
        </p:nvSpPr>
        <p:spPr>
          <a:xfrm>
            <a:off x="1510516" y="1567620"/>
            <a:ext cx="9170968" cy="855683"/>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2.3. Một số nội dung phòng, chống vi phạm pháp luật trên không gian mạng</a:t>
            </a:r>
            <a:endParaRPr lang="en-US" dirty="0"/>
          </a:p>
        </p:txBody>
      </p:sp>
      <p:sp>
        <p:nvSpPr>
          <p:cNvPr id="7" name="TextBox 6">
            <a:extLst>
              <a:ext uri="{FF2B5EF4-FFF2-40B4-BE49-F238E27FC236}">
                <a16:creationId xmlns:a16="http://schemas.microsoft.com/office/drawing/2014/main" xmlns="" id="{C2BDBD44-5C96-4746-994B-9D7D36474DE2}"/>
              </a:ext>
            </a:extLst>
          </p:cNvPr>
          <p:cNvSpPr txBox="1"/>
          <p:nvPr/>
        </p:nvSpPr>
        <p:spPr>
          <a:xfrm>
            <a:off x="1657349" y="2423303"/>
            <a:ext cx="4714875" cy="460511"/>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2.3.1. Bảo vệ thông tin mạng</a:t>
            </a:r>
            <a:endParaRPr lang="en-US" dirty="0"/>
          </a:p>
        </p:txBody>
      </p:sp>
      <p:sp>
        <p:nvSpPr>
          <p:cNvPr id="12" name="Flowchart: Document 11">
            <a:extLst>
              <a:ext uri="{FF2B5EF4-FFF2-40B4-BE49-F238E27FC236}">
                <a16:creationId xmlns:a16="http://schemas.microsoft.com/office/drawing/2014/main" xmlns="" id="{3361C375-C796-47F8-87C3-EC617A12535B}"/>
              </a:ext>
            </a:extLst>
          </p:cNvPr>
          <p:cNvSpPr/>
          <p:nvPr/>
        </p:nvSpPr>
        <p:spPr>
          <a:xfrm rot="10800000">
            <a:off x="1657344" y="2990850"/>
            <a:ext cx="3714755" cy="3048000"/>
          </a:xfrm>
          <a:prstGeom prst="flowChartDocument">
            <a:avLst/>
          </a:prstGeom>
          <a:solidFill>
            <a:schemeClr val="bg1">
              <a:lumMod val="8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xmlns="" id="{B1E14EEB-540C-4280-BD86-985FB87A8FD1}"/>
              </a:ext>
            </a:extLst>
          </p:cNvPr>
          <p:cNvSpPr txBox="1"/>
          <p:nvPr/>
        </p:nvSpPr>
        <p:spPr>
          <a:xfrm>
            <a:off x="1736498" y="3604209"/>
            <a:ext cx="3549877" cy="2434641"/>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Bảo vệ thông tin mạng là việc các tổ chức, cá nhân tiến hành các hoạt động phù hợp để bảo vệ thông tin và hệ thống thông tin </a:t>
            </a:r>
            <a:endParaRPr lang="en-US" dirty="0"/>
          </a:p>
        </p:txBody>
      </p:sp>
      <p:sp>
        <p:nvSpPr>
          <p:cNvPr id="14" name="Rectangle 13">
            <a:extLst>
              <a:ext uri="{FF2B5EF4-FFF2-40B4-BE49-F238E27FC236}">
                <a16:creationId xmlns:a16="http://schemas.microsoft.com/office/drawing/2014/main" xmlns="" id="{A07487A0-DF38-42B8-A80F-C1E75A6D26B6}"/>
              </a:ext>
            </a:extLst>
          </p:cNvPr>
          <p:cNvSpPr/>
          <p:nvPr/>
        </p:nvSpPr>
        <p:spPr>
          <a:xfrm>
            <a:off x="6200776" y="2295525"/>
            <a:ext cx="4791074" cy="113347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687D5456-A98F-49FD-8554-B7F7BD53295C}"/>
              </a:ext>
            </a:extLst>
          </p:cNvPr>
          <p:cNvSpPr txBox="1"/>
          <p:nvPr/>
        </p:nvSpPr>
        <p:spPr>
          <a:xfrm>
            <a:off x="6200774" y="2363939"/>
            <a:ext cx="4699785" cy="1015663"/>
          </a:xfrm>
          <a:prstGeom prst="rect">
            <a:avLst/>
          </a:prstGeom>
          <a:noFill/>
        </p:spPr>
        <p:txBody>
          <a:bodyPr wrap="square" rtlCol="0">
            <a:spAutoFit/>
          </a:bodyPr>
          <a:lstStyle/>
          <a:p>
            <a:pPr algn="just"/>
            <a:r>
              <a:rPr lang="vi-VN" sz="20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Cơ quan, tổ chức sở hữu thông tin phân loại thông tin theo thuộc tính bí mật để có biện pháp bảo vệ phù hợp.</a:t>
            </a:r>
            <a:endParaRPr lang="en-US" sz="2000" b="1"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xmlns="" id="{2D71904D-98FA-44A8-B541-077F15D4C608}"/>
              </a:ext>
            </a:extLst>
          </p:cNvPr>
          <p:cNvSpPr/>
          <p:nvPr/>
        </p:nvSpPr>
        <p:spPr>
          <a:xfrm>
            <a:off x="5591175" y="3529670"/>
            <a:ext cx="5857875" cy="815617"/>
          </a:xfrm>
          <a:prstGeom prst="rect">
            <a:avLst/>
          </a:prstGeom>
          <a:solidFill>
            <a:srgbClr val="00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xmlns="" id="{53B5078C-3953-4883-8156-8E40C46E7ECF}"/>
              </a:ext>
            </a:extLst>
          </p:cNvPr>
          <p:cNvSpPr txBox="1"/>
          <p:nvPr/>
        </p:nvSpPr>
        <p:spPr>
          <a:xfrm>
            <a:off x="5667375" y="3604209"/>
            <a:ext cx="5629275" cy="665118"/>
          </a:xfrm>
          <a:prstGeom prst="rect">
            <a:avLst/>
          </a:prstGeom>
          <a:noFill/>
        </p:spPr>
        <p:txBody>
          <a:bodyPr wrap="square" rtlCol="0">
            <a:spAutoFit/>
          </a:bodyPr>
          <a:lstStyle>
            <a:defPPr>
              <a:defRPr lang="en-US"/>
            </a:defPPr>
            <a:lvl1pPr algn="just">
              <a:defRPr sz="2000">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b="1" dirty="0"/>
              <a:t>- Phòng ngừa, phát hiện, ngăn chặn và xử lý phần mềm độc hại.</a:t>
            </a:r>
            <a:endParaRPr lang="en-US" b="1" dirty="0"/>
          </a:p>
        </p:txBody>
      </p:sp>
      <p:sp>
        <p:nvSpPr>
          <p:cNvPr id="18" name="Rectangle 17">
            <a:extLst>
              <a:ext uri="{FF2B5EF4-FFF2-40B4-BE49-F238E27FC236}">
                <a16:creationId xmlns:a16="http://schemas.microsoft.com/office/drawing/2014/main" xmlns="" id="{0C43A91D-1702-46E4-AE4D-F43E497168A9}"/>
              </a:ext>
            </a:extLst>
          </p:cNvPr>
          <p:cNvSpPr/>
          <p:nvPr/>
        </p:nvSpPr>
        <p:spPr>
          <a:xfrm>
            <a:off x="5915025" y="4457700"/>
            <a:ext cx="5219700" cy="53344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xmlns="" id="{64F52E9E-08F2-49B5-8940-7A8B9EC4CEA1}"/>
              </a:ext>
            </a:extLst>
          </p:cNvPr>
          <p:cNvSpPr txBox="1"/>
          <p:nvPr/>
        </p:nvSpPr>
        <p:spPr>
          <a:xfrm>
            <a:off x="5915025" y="4475860"/>
            <a:ext cx="5219700" cy="400110"/>
          </a:xfrm>
          <a:prstGeom prst="rect">
            <a:avLst/>
          </a:prstGeom>
          <a:noFill/>
        </p:spPr>
        <p:txBody>
          <a:bodyPr wrap="square" rtlCol="0">
            <a:spAutoFit/>
          </a:bodyPr>
          <a:lstStyle>
            <a:defPPr>
              <a:defRPr lang="en-US"/>
            </a:defPPr>
            <a:lvl1pPr algn="just">
              <a:defRPr sz="2000">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b="1" dirty="0"/>
              <a:t>- Bảo đảm an toàn tài nguyên viễn thông.</a:t>
            </a:r>
            <a:endParaRPr lang="en-US" b="1" dirty="0"/>
          </a:p>
        </p:txBody>
      </p:sp>
      <p:sp>
        <p:nvSpPr>
          <p:cNvPr id="20" name="Rectangle 19">
            <a:extLst>
              <a:ext uri="{FF2B5EF4-FFF2-40B4-BE49-F238E27FC236}">
                <a16:creationId xmlns:a16="http://schemas.microsoft.com/office/drawing/2014/main" xmlns="" id="{10B80599-E142-404A-8F2B-B53A6704142D}"/>
              </a:ext>
            </a:extLst>
          </p:cNvPr>
          <p:cNvSpPr/>
          <p:nvPr/>
        </p:nvSpPr>
        <p:spPr>
          <a:xfrm>
            <a:off x="5591175" y="5095875"/>
            <a:ext cx="5610225" cy="55809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xmlns="" id="{FB3C61E9-5146-4D2D-B10B-0CEB6DF43A57}"/>
              </a:ext>
            </a:extLst>
          </p:cNvPr>
          <p:cNvSpPr txBox="1"/>
          <p:nvPr/>
        </p:nvSpPr>
        <p:spPr>
          <a:xfrm>
            <a:off x="5800725" y="5164240"/>
            <a:ext cx="5334000" cy="369332"/>
          </a:xfrm>
          <a:prstGeom prst="rect">
            <a:avLst/>
          </a:prstGeom>
          <a:noFill/>
        </p:spPr>
        <p:txBody>
          <a:bodyPr wrap="square" rtlCol="0">
            <a:spAutoFit/>
          </a:bodyPr>
          <a:lstStyle>
            <a:defPPr>
              <a:defRPr lang="en-US"/>
            </a:defPPr>
            <a:lvl1pPr algn="just">
              <a:defRPr sz="2000" b="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 Ứng cứu sự cố an toàn thông tin mạng.</a:t>
            </a:r>
            <a:endParaRPr lang="en-US" dirty="0"/>
          </a:p>
        </p:txBody>
      </p:sp>
      <p:sp>
        <p:nvSpPr>
          <p:cNvPr id="22" name="Rectangle 21">
            <a:extLst>
              <a:ext uri="{FF2B5EF4-FFF2-40B4-BE49-F238E27FC236}">
                <a16:creationId xmlns:a16="http://schemas.microsoft.com/office/drawing/2014/main" xmlns="" id="{D3C153D7-8456-4848-8C1C-81B24EA14D31}"/>
              </a:ext>
            </a:extLst>
          </p:cNvPr>
          <p:cNvSpPr/>
          <p:nvPr/>
        </p:nvSpPr>
        <p:spPr>
          <a:xfrm>
            <a:off x="5591175" y="5838825"/>
            <a:ext cx="5857875" cy="73143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xmlns="" id="{F3F7CE06-1611-41DE-A912-EAE25F960842}"/>
              </a:ext>
            </a:extLst>
          </p:cNvPr>
          <p:cNvSpPr txBox="1"/>
          <p:nvPr/>
        </p:nvSpPr>
        <p:spPr>
          <a:xfrm>
            <a:off x="5653087" y="5873876"/>
            <a:ext cx="5629275" cy="665118"/>
          </a:xfrm>
          <a:prstGeom prst="rect">
            <a:avLst/>
          </a:prstGeom>
          <a:noFill/>
        </p:spPr>
        <p:txBody>
          <a:bodyPr wrap="square" rtlCol="0">
            <a:spAutoFit/>
          </a:bodyPr>
          <a:lstStyle>
            <a:defPPr>
              <a:defRPr lang="en-US"/>
            </a:defPPr>
            <a:lvl1pPr algn="just">
              <a:defRPr sz="2000" b="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 Ứng cứu khẩn cấp bảo đảm an toàn thông tin mạng quốc gia.</a:t>
            </a:r>
            <a:endParaRPr lang="en-US" dirty="0"/>
          </a:p>
        </p:txBody>
      </p:sp>
    </p:spTree>
    <p:extLst>
      <p:ext uri="{BB962C8B-B14F-4D97-AF65-F5344CB8AC3E}">
        <p14:creationId xmlns:p14="http://schemas.microsoft.com/office/powerpoint/2010/main" val="3133816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Vertical)">
                                      <p:cBhvr>
                                        <p:cTn id="17" dur="500"/>
                                        <p:tgtEl>
                                          <p:spTgt spid="12"/>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arn(inVertical)">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down)">
                                      <p:cBhvr>
                                        <p:cTn id="25" dur="500"/>
                                        <p:tgtEl>
                                          <p:spTgt spid="14"/>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down)">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ppt_x"/>
                                          </p:val>
                                        </p:tav>
                                        <p:tav tm="100000">
                                          <p:val>
                                            <p:strVal val="#ppt_x"/>
                                          </p:val>
                                        </p:tav>
                                      </p:tavLst>
                                    </p:anim>
                                    <p:anim calcmode="lin" valueType="num">
                                      <p:cBhvr additive="base">
                                        <p:cTn id="34" dur="500" fill="hold"/>
                                        <p:tgtEl>
                                          <p:spTgt spid="17"/>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wipe(down)">
                                      <p:cBhvr>
                                        <p:cTn id="49" dur="500"/>
                                        <p:tgtEl>
                                          <p:spTgt spid="21"/>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down)">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2" grpId="0" animBg="1"/>
      <p:bldP spid="13" grpId="0"/>
      <p:bldP spid="14" grpId="0" animBg="1"/>
      <p:bldP spid="15" grpId="0"/>
      <p:bldP spid="16" grpId="0" animBg="1"/>
      <p:bldP spid="17" grpId="0"/>
      <p:bldP spid="18" grpId="0" animBg="1"/>
      <p:bldP spid="19" grpId="0"/>
      <p:bldP spid="20" grpId="0" animBg="1"/>
      <p:bldP spid="21" grpId="0"/>
      <p:bldP spid="22" grpId="0" animBg="1"/>
      <p:bldP spid="2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10710"/>
            <a:ext cx="1470991" cy="1450342"/>
          </a:xfrm>
          <a:prstGeom prst="rect">
            <a:avLst/>
          </a:prstGeom>
        </p:spPr>
      </p:pic>
      <p:pic>
        <p:nvPicPr>
          <p:cNvPr id="10" name="Picture 9"/>
          <p:cNvPicPr>
            <a:picLocks noChangeAspect="1"/>
          </p:cNvPicPr>
          <p:nvPr/>
        </p:nvPicPr>
        <p:blipFill>
          <a:blip r:embed="rId3"/>
          <a:stretch>
            <a:fillRect/>
          </a:stretch>
        </p:blipFill>
        <p:spPr>
          <a:xfrm>
            <a:off x="10641958" y="10710"/>
            <a:ext cx="1550042" cy="1293989"/>
          </a:xfrm>
          <a:prstGeom prst="rect">
            <a:avLst/>
          </a:prstGeom>
        </p:spPr>
      </p:pic>
      <p:sp>
        <p:nvSpPr>
          <p:cNvPr id="11" name="TextBox 10">
            <a:extLst>
              <a:ext uri="{FF2B5EF4-FFF2-40B4-BE49-F238E27FC236}">
                <a16:creationId xmlns:a16="http://schemas.microsoft.com/office/drawing/2014/main" xmlns="" id="{7C1D733E-EF55-4707-B6D4-F4EF93675A0F}"/>
              </a:ext>
            </a:extLst>
          </p:cNvPr>
          <p:cNvSpPr txBox="1"/>
          <p:nvPr/>
        </p:nvSpPr>
        <p:spPr>
          <a:xfrm>
            <a:off x="1736498" y="350592"/>
            <a:ext cx="8639954" cy="954107"/>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II. PHÒNG, CHỐNG VI PHẠM PHÁP LUẬT        TRÊN KHÔNG GIAN MẠNG</a:t>
            </a:r>
          </a:p>
        </p:txBody>
      </p:sp>
      <p:sp>
        <p:nvSpPr>
          <p:cNvPr id="6" name="TextBox 5">
            <a:extLst>
              <a:ext uri="{FF2B5EF4-FFF2-40B4-BE49-F238E27FC236}">
                <a16:creationId xmlns:a16="http://schemas.microsoft.com/office/drawing/2014/main" xmlns="" id="{E5D0F35F-A584-4892-8DBA-0E291D5B9F60}"/>
              </a:ext>
            </a:extLst>
          </p:cNvPr>
          <p:cNvSpPr txBox="1"/>
          <p:nvPr/>
        </p:nvSpPr>
        <p:spPr>
          <a:xfrm>
            <a:off x="1510516" y="1567620"/>
            <a:ext cx="9170968" cy="855683"/>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2.3. Một số nội dung phòng, chống vi phạm pháp luật trên không gian mạng</a:t>
            </a:r>
            <a:endParaRPr lang="en-US" dirty="0"/>
          </a:p>
        </p:txBody>
      </p:sp>
      <p:sp>
        <p:nvSpPr>
          <p:cNvPr id="7" name="TextBox 6">
            <a:extLst>
              <a:ext uri="{FF2B5EF4-FFF2-40B4-BE49-F238E27FC236}">
                <a16:creationId xmlns:a16="http://schemas.microsoft.com/office/drawing/2014/main" xmlns="" id="{C2BDBD44-5C96-4746-994B-9D7D36474DE2}"/>
              </a:ext>
            </a:extLst>
          </p:cNvPr>
          <p:cNvSpPr txBox="1"/>
          <p:nvPr/>
        </p:nvSpPr>
        <p:spPr>
          <a:xfrm>
            <a:off x="1657349" y="2423303"/>
            <a:ext cx="4714875" cy="460511"/>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2.3.1. Bảo vệ thông tin mạng</a:t>
            </a:r>
            <a:endParaRPr lang="en-US" dirty="0"/>
          </a:p>
        </p:txBody>
      </p:sp>
      <p:sp>
        <p:nvSpPr>
          <p:cNvPr id="12" name="Flowchart: Document 11">
            <a:extLst>
              <a:ext uri="{FF2B5EF4-FFF2-40B4-BE49-F238E27FC236}">
                <a16:creationId xmlns:a16="http://schemas.microsoft.com/office/drawing/2014/main" xmlns="" id="{3361C375-C796-47F8-87C3-EC617A12535B}"/>
              </a:ext>
            </a:extLst>
          </p:cNvPr>
          <p:cNvSpPr/>
          <p:nvPr/>
        </p:nvSpPr>
        <p:spPr>
          <a:xfrm rot="10800000">
            <a:off x="1736498" y="2712247"/>
            <a:ext cx="9458326" cy="1027249"/>
          </a:xfrm>
          <a:prstGeom prst="flowChartDocument">
            <a:avLst/>
          </a:prstGeom>
          <a:solidFill>
            <a:schemeClr val="bg1">
              <a:lumMod val="8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xmlns="" id="{AF207F6D-1082-4B08-B0CE-137FCD50A443}"/>
              </a:ext>
            </a:extLst>
          </p:cNvPr>
          <p:cNvSpPr txBox="1"/>
          <p:nvPr/>
        </p:nvSpPr>
        <p:spPr>
          <a:xfrm>
            <a:off x="1819274" y="3038475"/>
            <a:ext cx="9375549" cy="458780"/>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solidFill>
                  <a:srgbClr val="0000FF"/>
                </a:solidFill>
              </a:rPr>
              <a:t>Tại sao phải bảo vệ an toàn thông tin trên “không gian” mạng? </a:t>
            </a:r>
            <a:endParaRPr lang="en-US" dirty="0">
              <a:solidFill>
                <a:srgbClr val="0000FF"/>
              </a:solidFill>
            </a:endParaRPr>
          </a:p>
        </p:txBody>
      </p:sp>
      <p:sp>
        <p:nvSpPr>
          <p:cNvPr id="3" name="TextBox 2">
            <a:extLst>
              <a:ext uri="{FF2B5EF4-FFF2-40B4-BE49-F238E27FC236}">
                <a16:creationId xmlns:a16="http://schemas.microsoft.com/office/drawing/2014/main" xmlns="" id="{C2598F7A-F195-48C2-B44C-4D901C8C2636}"/>
              </a:ext>
            </a:extLst>
          </p:cNvPr>
          <p:cNvSpPr txBox="1"/>
          <p:nvPr/>
        </p:nvSpPr>
        <p:spPr>
          <a:xfrm>
            <a:off x="1657348" y="3779354"/>
            <a:ext cx="5150077" cy="467629"/>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FF"/>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 Khái niệm không gian mạng</a:t>
            </a:r>
            <a:endParaRPr lang="en-US" dirty="0"/>
          </a:p>
        </p:txBody>
      </p:sp>
      <p:sp>
        <p:nvSpPr>
          <p:cNvPr id="4" name="TextBox 3">
            <a:extLst>
              <a:ext uri="{FF2B5EF4-FFF2-40B4-BE49-F238E27FC236}">
                <a16:creationId xmlns:a16="http://schemas.microsoft.com/office/drawing/2014/main" xmlns="" id="{B7F9FDC4-D9BE-43F6-8397-6BFB35F219DD}"/>
              </a:ext>
            </a:extLst>
          </p:cNvPr>
          <p:cNvSpPr txBox="1"/>
          <p:nvPr/>
        </p:nvSpPr>
        <p:spPr>
          <a:xfrm>
            <a:off x="1657348" y="4252129"/>
            <a:ext cx="8360002" cy="458780"/>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FF"/>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 Khái niệm an toàn thông tin trên không gian mạng.</a:t>
            </a:r>
            <a:endParaRPr lang="en-US" dirty="0"/>
          </a:p>
        </p:txBody>
      </p:sp>
      <p:sp>
        <p:nvSpPr>
          <p:cNvPr id="5" name="TextBox 4">
            <a:extLst>
              <a:ext uri="{FF2B5EF4-FFF2-40B4-BE49-F238E27FC236}">
                <a16:creationId xmlns:a16="http://schemas.microsoft.com/office/drawing/2014/main" xmlns="" id="{E254B5AD-D097-4BE0-9C4F-22373097E734}"/>
              </a:ext>
            </a:extLst>
          </p:cNvPr>
          <p:cNvSpPr txBox="1"/>
          <p:nvPr/>
        </p:nvSpPr>
        <p:spPr>
          <a:xfrm>
            <a:off x="1819273" y="4778338"/>
            <a:ext cx="9375549" cy="2002921"/>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FF"/>
                </a:solidFill>
                <a:effectLst/>
                <a:latin typeface="Arial" panose="020B0604020202020204" pitchFamily="34" charset="0"/>
                <a:ea typeface="Calibri" panose="020F0502020204030204" pitchFamily="34" charset="0"/>
                <a:cs typeface="Arial" panose="020B0604020202020204" pitchFamily="34" charset="0"/>
              </a:defRPr>
            </a:lvl1pPr>
          </a:lstStyle>
          <a:p>
            <a:r>
              <a:rPr lang="vi-VN" sz="1800" dirty="0"/>
              <a:t>- Mục đích của an toàn thông tin mạng nhằm bảo vệ tính nguyên vẹn, tính bảo mật và tính khả dụng của thông tin.</a:t>
            </a:r>
            <a:endParaRPr lang="en-US" sz="1800" dirty="0"/>
          </a:p>
          <a:p>
            <a:r>
              <a:rPr lang="vi-VN" sz="1800" dirty="0"/>
              <a:t>- Biện pháp bảo vệ an toàn thông tin mạng, là tiến hành các hoạt động chống lại các hành vi truy nhập, sử dụng, tiết lộ, làm gián đoạn, sửa đổi hoặc phá hoại trái phépthông tin và hệ thống thông tin trên mạng.</a:t>
            </a:r>
            <a:endParaRPr lang="en-US" sz="1800" dirty="0"/>
          </a:p>
          <a:p>
            <a:r>
              <a:rPr lang="vi-VN" sz="1800" dirty="0"/>
              <a:t>- Đối tượng bảo vệ là thông tin, hệ thống thông tin.</a:t>
            </a:r>
            <a:endParaRPr lang="en-US" sz="1800" dirty="0"/>
          </a:p>
        </p:txBody>
      </p:sp>
    </p:spTree>
    <p:extLst>
      <p:ext uri="{BB962C8B-B14F-4D97-AF65-F5344CB8AC3E}">
        <p14:creationId xmlns:p14="http://schemas.microsoft.com/office/powerpoint/2010/main" val="7983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additive="base">
                                        <p:cTn id="34" dur="500" fill="hold"/>
                                        <p:tgtEl>
                                          <p:spTgt spid="4"/>
                                        </p:tgtEl>
                                        <p:attrNameLst>
                                          <p:attrName>ppt_x</p:attrName>
                                        </p:attrNameLst>
                                      </p:cBhvr>
                                      <p:tavLst>
                                        <p:tav tm="0">
                                          <p:val>
                                            <p:strVal val="#ppt_x"/>
                                          </p:val>
                                        </p:tav>
                                        <p:tav tm="100000">
                                          <p:val>
                                            <p:strVal val="#ppt_x"/>
                                          </p:val>
                                        </p:tav>
                                      </p:tavLst>
                                    </p:anim>
                                    <p:anim calcmode="lin" valueType="num">
                                      <p:cBhvr additive="base">
                                        <p:cTn id="3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5">
                                            <p:txEl>
                                              <p:pRg st="0" end="0"/>
                                            </p:txEl>
                                          </p:spTgt>
                                        </p:tgtEl>
                                        <p:attrNameLst>
                                          <p:attrName>style.visibility</p:attrName>
                                        </p:attrNameLst>
                                      </p:cBhvr>
                                      <p:to>
                                        <p:strVal val="visible"/>
                                      </p:to>
                                    </p:set>
                                    <p:animEffect transition="in" filter="barn(inVertical)">
                                      <p:cBhvr>
                                        <p:cTn id="40" dur="500"/>
                                        <p:tgtEl>
                                          <p:spTgt spid="5">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5">
                                            <p:txEl>
                                              <p:pRg st="1" end="1"/>
                                            </p:txEl>
                                          </p:spTgt>
                                        </p:tgtEl>
                                        <p:attrNameLst>
                                          <p:attrName>style.visibility</p:attrName>
                                        </p:attrNameLst>
                                      </p:cBhvr>
                                      <p:to>
                                        <p:strVal val="visible"/>
                                      </p:to>
                                    </p:set>
                                    <p:animEffect transition="in" filter="fade">
                                      <p:cBhvr>
                                        <p:cTn id="45" dur="1000"/>
                                        <p:tgtEl>
                                          <p:spTgt spid="5">
                                            <p:txEl>
                                              <p:pRg st="1" end="1"/>
                                            </p:txEl>
                                          </p:spTgt>
                                        </p:tgtEl>
                                      </p:cBhvr>
                                    </p:animEffect>
                                    <p:anim calcmode="lin" valueType="num">
                                      <p:cBhvr>
                                        <p:cTn id="46"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47"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5">
                                            <p:txEl>
                                              <p:pRg st="2" end="2"/>
                                            </p:txEl>
                                          </p:spTgt>
                                        </p:tgtEl>
                                        <p:attrNameLst>
                                          <p:attrName>style.visibility</p:attrName>
                                        </p:attrNameLst>
                                      </p:cBhvr>
                                      <p:to>
                                        <p:strVal val="visible"/>
                                      </p:to>
                                    </p:set>
                                    <p:animEffect transition="in" filter="barn(inVertical)">
                                      <p:cBhvr>
                                        <p:cTn id="5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2" grpId="0" animBg="1"/>
      <p:bldP spid="2" grpId="0"/>
      <p:bldP spid="3"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10710"/>
            <a:ext cx="1470991" cy="1450342"/>
          </a:xfrm>
          <a:prstGeom prst="rect">
            <a:avLst/>
          </a:prstGeom>
        </p:spPr>
      </p:pic>
      <p:pic>
        <p:nvPicPr>
          <p:cNvPr id="10" name="Picture 9"/>
          <p:cNvPicPr>
            <a:picLocks noChangeAspect="1"/>
          </p:cNvPicPr>
          <p:nvPr/>
        </p:nvPicPr>
        <p:blipFill>
          <a:blip r:embed="rId3"/>
          <a:stretch>
            <a:fillRect/>
          </a:stretch>
        </p:blipFill>
        <p:spPr>
          <a:xfrm>
            <a:off x="10641958" y="10710"/>
            <a:ext cx="1550042" cy="1293989"/>
          </a:xfrm>
          <a:prstGeom prst="rect">
            <a:avLst/>
          </a:prstGeom>
        </p:spPr>
      </p:pic>
      <p:sp>
        <p:nvSpPr>
          <p:cNvPr id="3" name="TextBox 2">
            <a:extLst>
              <a:ext uri="{FF2B5EF4-FFF2-40B4-BE49-F238E27FC236}">
                <a16:creationId xmlns:a16="http://schemas.microsoft.com/office/drawing/2014/main" xmlns="" id="{C1541B35-09BA-43E0-A719-91DD3D74F3AE}"/>
              </a:ext>
            </a:extLst>
          </p:cNvPr>
          <p:cNvSpPr txBox="1"/>
          <p:nvPr/>
        </p:nvSpPr>
        <p:spPr>
          <a:xfrm>
            <a:off x="1545534" y="1410291"/>
            <a:ext cx="4919870" cy="460895"/>
          </a:xfrm>
          <a:prstGeom prst="rect">
            <a:avLst/>
          </a:prstGeom>
          <a:noFill/>
        </p:spPr>
        <p:txBody>
          <a:bodyPr wrap="square" rtlCol="0">
            <a:spAutoFit/>
          </a:bodyPr>
          <a:lstStyle/>
          <a:p>
            <a:pPr algn="just">
              <a:lnSpc>
                <a:spcPct val="107000"/>
              </a:lnSpc>
              <a:spcBef>
                <a:spcPts val="300"/>
              </a:spcBef>
              <a:spcAft>
                <a:spcPts val="300"/>
              </a:spcAft>
            </a:pPr>
            <a:r>
              <a:rPr lang="vi-VN" sz="24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1.1. Một số khái niệm cơ bản</a:t>
            </a:r>
            <a:endParaRPr lang="en-US" sz="2400" dirty="0">
              <a:effectLst/>
              <a:latin typeface="Arial" panose="020B0604020202020204" pitchFamily="34" charset="0"/>
              <a:ea typeface="Calibri" panose="020F0502020204030204" pitchFamily="34" charset="0"/>
              <a:cs typeface="Arial" panose="020B0604020202020204" pitchFamily="34" charset="0"/>
            </a:endParaRPr>
          </a:p>
        </p:txBody>
      </p:sp>
      <p:sp>
        <p:nvSpPr>
          <p:cNvPr id="11" name="TextBox 10">
            <a:extLst>
              <a:ext uri="{FF2B5EF4-FFF2-40B4-BE49-F238E27FC236}">
                <a16:creationId xmlns:a16="http://schemas.microsoft.com/office/drawing/2014/main" xmlns="" id="{7C1D733E-EF55-4707-B6D4-F4EF93675A0F}"/>
              </a:ext>
            </a:extLst>
          </p:cNvPr>
          <p:cNvSpPr txBox="1"/>
          <p:nvPr/>
        </p:nvSpPr>
        <p:spPr>
          <a:xfrm>
            <a:off x="1997764" y="350592"/>
            <a:ext cx="8378687" cy="954107"/>
          </a:xfrm>
          <a:prstGeom prst="rect">
            <a:avLst/>
          </a:prstGeom>
          <a:noFill/>
        </p:spPr>
        <p:txBody>
          <a:bodyPr wrap="square" rtlCol="0">
            <a:spAutoFit/>
          </a:bodyPr>
          <a:lstStyle/>
          <a:p>
            <a:pPr algn="just"/>
            <a:r>
              <a:rPr lang="en-US" sz="2800" b="1" dirty="0">
                <a:latin typeface="Arial" panose="020B0604020202020204" pitchFamily="34" charset="0"/>
                <a:cs typeface="Arial" panose="020B0604020202020204" pitchFamily="34" charset="0"/>
              </a:rPr>
              <a:t>I. NHỮNG VẤN ĐỀ CHUNG VỀ AN TOÀN THÔNG TIN VÀ KHÔNG GIAN MẠNG</a:t>
            </a:r>
          </a:p>
        </p:txBody>
      </p:sp>
      <p:pic>
        <p:nvPicPr>
          <p:cNvPr id="4" name="Picture 3">
            <a:extLst>
              <a:ext uri="{FF2B5EF4-FFF2-40B4-BE49-F238E27FC236}">
                <a16:creationId xmlns:a16="http://schemas.microsoft.com/office/drawing/2014/main" xmlns="" id="{C0DA77F7-E31E-4B1A-90EB-CE540F0C87A7}"/>
              </a:ext>
            </a:extLst>
          </p:cNvPr>
          <p:cNvPicPr>
            <a:picLocks noChangeAspect="1"/>
          </p:cNvPicPr>
          <p:nvPr/>
        </p:nvPicPr>
        <p:blipFill>
          <a:blip r:embed="rId4"/>
          <a:stretch>
            <a:fillRect/>
          </a:stretch>
        </p:blipFill>
        <p:spPr>
          <a:xfrm>
            <a:off x="8079287" y="4281044"/>
            <a:ext cx="3781218" cy="2226364"/>
          </a:xfrm>
          <a:prstGeom prst="rect">
            <a:avLst/>
          </a:prstGeom>
        </p:spPr>
      </p:pic>
      <p:pic>
        <p:nvPicPr>
          <p:cNvPr id="5" name="Picture 4">
            <a:extLst>
              <a:ext uri="{FF2B5EF4-FFF2-40B4-BE49-F238E27FC236}">
                <a16:creationId xmlns:a16="http://schemas.microsoft.com/office/drawing/2014/main" xmlns="" id="{142DB50B-83AD-4C9A-BFDD-55395D71A65F}"/>
              </a:ext>
            </a:extLst>
          </p:cNvPr>
          <p:cNvPicPr>
            <a:picLocks noChangeAspect="1"/>
          </p:cNvPicPr>
          <p:nvPr/>
        </p:nvPicPr>
        <p:blipFill>
          <a:blip r:embed="rId5"/>
          <a:stretch>
            <a:fillRect/>
          </a:stretch>
        </p:blipFill>
        <p:spPr>
          <a:xfrm>
            <a:off x="1060174" y="2290527"/>
            <a:ext cx="3267699" cy="2083523"/>
          </a:xfrm>
          <a:prstGeom prst="rect">
            <a:avLst/>
          </a:prstGeom>
        </p:spPr>
      </p:pic>
      <p:pic>
        <p:nvPicPr>
          <p:cNvPr id="6" name="Picture 5">
            <a:extLst>
              <a:ext uri="{FF2B5EF4-FFF2-40B4-BE49-F238E27FC236}">
                <a16:creationId xmlns:a16="http://schemas.microsoft.com/office/drawing/2014/main" xmlns="" id="{F7D46343-3251-46FA-8065-B0069E75B809}"/>
              </a:ext>
            </a:extLst>
          </p:cNvPr>
          <p:cNvPicPr>
            <a:picLocks noChangeAspect="1"/>
          </p:cNvPicPr>
          <p:nvPr/>
        </p:nvPicPr>
        <p:blipFill>
          <a:blip r:embed="rId6"/>
          <a:stretch>
            <a:fillRect/>
          </a:stretch>
        </p:blipFill>
        <p:spPr>
          <a:xfrm>
            <a:off x="4808890" y="4878906"/>
            <a:ext cx="2466975" cy="1847850"/>
          </a:xfrm>
          <a:prstGeom prst="rect">
            <a:avLst/>
          </a:prstGeom>
        </p:spPr>
      </p:pic>
      <p:pic>
        <p:nvPicPr>
          <p:cNvPr id="7" name="Picture 6">
            <a:extLst>
              <a:ext uri="{FF2B5EF4-FFF2-40B4-BE49-F238E27FC236}">
                <a16:creationId xmlns:a16="http://schemas.microsoft.com/office/drawing/2014/main" xmlns="" id="{DFA1E827-92A8-4828-AC22-9961F0DF393F}"/>
              </a:ext>
            </a:extLst>
          </p:cNvPr>
          <p:cNvPicPr>
            <a:picLocks noChangeAspect="1"/>
          </p:cNvPicPr>
          <p:nvPr/>
        </p:nvPicPr>
        <p:blipFill>
          <a:blip r:embed="rId7"/>
          <a:stretch>
            <a:fillRect/>
          </a:stretch>
        </p:blipFill>
        <p:spPr>
          <a:xfrm>
            <a:off x="7583557" y="1581150"/>
            <a:ext cx="2962705" cy="2226364"/>
          </a:xfrm>
          <a:prstGeom prst="rect">
            <a:avLst/>
          </a:prstGeom>
        </p:spPr>
      </p:pic>
      <p:pic>
        <p:nvPicPr>
          <p:cNvPr id="8" name="Picture 7">
            <a:extLst>
              <a:ext uri="{FF2B5EF4-FFF2-40B4-BE49-F238E27FC236}">
                <a16:creationId xmlns:a16="http://schemas.microsoft.com/office/drawing/2014/main" xmlns="" id="{12524C03-B597-4F79-B8C0-7C0BC77F2240}"/>
              </a:ext>
            </a:extLst>
          </p:cNvPr>
          <p:cNvPicPr>
            <a:picLocks noChangeAspect="1"/>
          </p:cNvPicPr>
          <p:nvPr/>
        </p:nvPicPr>
        <p:blipFill>
          <a:blip r:embed="rId8"/>
          <a:stretch>
            <a:fillRect/>
          </a:stretch>
        </p:blipFill>
        <p:spPr>
          <a:xfrm>
            <a:off x="1567069" y="4621871"/>
            <a:ext cx="2438400" cy="1876425"/>
          </a:xfrm>
          <a:prstGeom prst="rect">
            <a:avLst/>
          </a:prstGeom>
        </p:spPr>
      </p:pic>
      <p:sp>
        <p:nvSpPr>
          <p:cNvPr id="12" name="TextBox 11">
            <a:extLst>
              <a:ext uri="{FF2B5EF4-FFF2-40B4-BE49-F238E27FC236}">
                <a16:creationId xmlns:a16="http://schemas.microsoft.com/office/drawing/2014/main" xmlns="" id="{568DBBAC-60D9-497F-A68B-3A1CD7B30E3A}"/>
              </a:ext>
            </a:extLst>
          </p:cNvPr>
          <p:cNvSpPr txBox="1"/>
          <p:nvPr/>
        </p:nvSpPr>
        <p:spPr>
          <a:xfrm>
            <a:off x="2072308" y="1813316"/>
            <a:ext cx="4393096" cy="458780"/>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1.1.1. Khái niệm thông tin</a:t>
            </a:r>
            <a:endParaRPr lang="en-US" dirty="0"/>
          </a:p>
        </p:txBody>
      </p:sp>
      <p:pic>
        <p:nvPicPr>
          <p:cNvPr id="13" name="Picture 12">
            <a:extLst>
              <a:ext uri="{FF2B5EF4-FFF2-40B4-BE49-F238E27FC236}">
                <a16:creationId xmlns:a16="http://schemas.microsoft.com/office/drawing/2014/main" xmlns="" id="{85500C63-C5F6-4E55-97FE-3D478EF36F10}"/>
              </a:ext>
            </a:extLst>
          </p:cNvPr>
          <p:cNvPicPr>
            <a:picLocks noChangeAspect="1"/>
          </p:cNvPicPr>
          <p:nvPr/>
        </p:nvPicPr>
        <p:blipFill>
          <a:blip r:embed="rId9"/>
          <a:stretch>
            <a:fillRect/>
          </a:stretch>
        </p:blipFill>
        <p:spPr>
          <a:xfrm>
            <a:off x="5172075" y="2252217"/>
            <a:ext cx="1847850" cy="2466975"/>
          </a:xfrm>
          <a:prstGeom prst="rect">
            <a:avLst/>
          </a:prstGeom>
        </p:spPr>
      </p:pic>
    </p:spTree>
    <p:extLst>
      <p:ext uri="{BB962C8B-B14F-4D97-AF65-F5344CB8AC3E}">
        <p14:creationId xmlns:p14="http://schemas.microsoft.com/office/powerpoint/2010/main" val="29515551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10710"/>
            <a:ext cx="1470991" cy="1450342"/>
          </a:xfrm>
          <a:prstGeom prst="rect">
            <a:avLst/>
          </a:prstGeom>
        </p:spPr>
      </p:pic>
      <p:pic>
        <p:nvPicPr>
          <p:cNvPr id="10" name="Picture 9"/>
          <p:cNvPicPr>
            <a:picLocks noChangeAspect="1"/>
          </p:cNvPicPr>
          <p:nvPr/>
        </p:nvPicPr>
        <p:blipFill>
          <a:blip r:embed="rId3"/>
          <a:stretch>
            <a:fillRect/>
          </a:stretch>
        </p:blipFill>
        <p:spPr>
          <a:xfrm>
            <a:off x="10641958" y="10710"/>
            <a:ext cx="1550042" cy="1293989"/>
          </a:xfrm>
          <a:prstGeom prst="rect">
            <a:avLst/>
          </a:prstGeom>
        </p:spPr>
      </p:pic>
      <p:sp>
        <p:nvSpPr>
          <p:cNvPr id="11" name="TextBox 10">
            <a:extLst>
              <a:ext uri="{FF2B5EF4-FFF2-40B4-BE49-F238E27FC236}">
                <a16:creationId xmlns:a16="http://schemas.microsoft.com/office/drawing/2014/main" xmlns="" id="{7C1D733E-EF55-4707-B6D4-F4EF93675A0F}"/>
              </a:ext>
            </a:extLst>
          </p:cNvPr>
          <p:cNvSpPr txBox="1"/>
          <p:nvPr/>
        </p:nvSpPr>
        <p:spPr>
          <a:xfrm>
            <a:off x="1736498" y="350592"/>
            <a:ext cx="8639954" cy="954107"/>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II. PHÒNG, CHỐNG VI PHẠM PHÁP LUẬT        TRÊN KHÔNG GIAN MẠNG</a:t>
            </a:r>
          </a:p>
        </p:txBody>
      </p:sp>
      <p:sp>
        <p:nvSpPr>
          <p:cNvPr id="6" name="TextBox 5">
            <a:extLst>
              <a:ext uri="{FF2B5EF4-FFF2-40B4-BE49-F238E27FC236}">
                <a16:creationId xmlns:a16="http://schemas.microsoft.com/office/drawing/2014/main" xmlns="" id="{E5D0F35F-A584-4892-8DBA-0E291D5B9F60}"/>
              </a:ext>
            </a:extLst>
          </p:cNvPr>
          <p:cNvSpPr txBox="1"/>
          <p:nvPr/>
        </p:nvSpPr>
        <p:spPr>
          <a:xfrm>
            <a:off x="1510516" y="1567620"/>
            <a:ext cx="9170968" cy="855683"/>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2.3. Một số nội dung phòng, chống vi phạm pháp luật trên không gian mạng</a:t>
            </a:r>
            <a:endParaRPr lang="en-US" dirty="0"/>
          </a:p>
        </p:txBody>
      </p:sp>
      <p:sp>
        <p:nvSpPr>
          <p:cNvPr id="7" name="TextBox 6">
            <a:extLst>
              <a:ext uri="{FF2B5EF4-FFF2-40B4-BE49-F238E27FC236}">
                <a16:creationId xmlns:a16="http://schemas.microsoft.com/office/drawing/2014/main" xmlns="" id="{C2BDBD44-5C96-4746-994B-9D7D36474DE2}"/>
              </a:ext>
            </a:extLst>
          </p:cNvPr>
          <p:cNvSpPr txBox="1"/>
          <p:nvPr/>
        </p:nvSpPr>
        <p:spPr>
          <a:xfrm>
            <a:off x="1657349" y="2423303"/>
            <a:ext cx="4714875" cy="460511"/>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2.3.1. Bảo vệ thông tin mạng</a:t>
            </a:r>
            <a:endParaRPr lang="en-US" dirty="0"/>
          </a:p>
        </p:txBody>
      </p:sp>
      <p:sp>
        <p:nvSpPr>
          <p:cNvPr id="12" name="Flowchart: Document 11">
            <a:extLst>
              <a:ext uri="{FF2B5EF4-FFF2-40B4-BE49-F238E27FC236}">
                <a16:creationId xmlns:a16="http://schemas.microsoft.com/office/drawing/2014/main" xmlns="" id="{3361C375-C796-47F8-87C3-EC617A12535B}"/>
              </a:ext>
            </a:extLst>
          </p:cNvPr>
          <p:cNvSpPr/>
          <p:nvPr/>
        </p:nvSpPr>
        <p:spPr>
          <a:xfrm rot="10800000">
            <a:off x="1736498" y="2712247"/>
            <a:ext cx="9458326" cy="1027249"/>
          </a:xfrm>
          <a:prstGeom prst="flowChartDocument">
            <a:avLst/>
          </a:prstGeom>
          <a:solidFill>
            <a:schemeClr val="bg1">
              <a:lumMod val="8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xmlns="" id="{AF207F6D-1082-4B08-B0CE-137FCD50A443}"/>
              </a:ext>
            </a:extLst>
          </p:cNvPr>
          <p:cNvSpPr txBox="1"/>
          <p:nvPr/>
        </p:nvSpPr>
        <p:spPr>
          <a:xfrm>
            <a:off x="1819274" y="3038475"/>
            <a:ext cx="9375549" cy="458780"/>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solidFill>
                  <a:srgbClr val="0000FF"/>
                </a:solidFill>
              </a:rPr>
              <a:t>Tại sao phải bảo vệ an toàn thông tin trên “không gian” mạng? </a:t>
            </a:r>
            <a:endParaRPr lang="en-US" dirty="0">
              <a:solidFill>
                <a:srgbClr val="0000FF"/>
              </a:solidFill>
            </a:endParaRPr>
          </a:p>
        </p:txBody>
      </p:sp>
      <p:sp>
        <p:nvSpPr>
          <p:cNvPr id="8" name="TextBox 7">
            <a:extLst>
              <a:ext uri="{FF2B5EF4-FFF2-40B4-BE49-F238E27FC236}">
                <a16:creationId xmlns:a16="http://schemas.microsoft.com/office/drawing/2014/main" xmlns="" id="{81538B52-423B-4EDB-8BB2-7CC21EFD22D8}"/>
              </a:ext>
            </a:extLst>
          </p:cNvPr>
          <p:cNvSpPr txBox="1"/>
          <p:nvPr/>
        </p:nvSpPr>
        <p:spPr>
          <a:xfrm>
            <a:off x="1657349" y="3836336"/>
            <a:ext cx="9620251" cy="458780"/>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FF"/>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 Thực tiễn tình hình an toàn thông tin mạng ở nước ta hiện nay. </a:t>
            </a:r>
            <a:endParaRPr lang="en-US" dirty="0"/>
          </a:p>
        </p:txBody>
      </p:sp>
      <p:sp>
        <p:nvSpPr>
          <p:cNvPr id="13" name="TextBox 12">
            <a:extLst>
              <a:ext uri="{FF2B5EF4-FFF2-40B4-BE49-F238E27FC236}">
                <a16:creationId xmlns:a16="http://schemas.microsoft.com/office/drawing/2014/main" xmlns="" id="{702391BC-4C07-497B-A5CA-A58BBFFCDC77}"/>
              </a:ext>
            </a:extLst>
          </p:cNvPr>
          <p:cNvSpPr txBox="1"/>
          <p:nvPr/>
        </p:nvSpPr>
        <p:spPr>
          <a:xfrm>
            <a:off x="1819273" y="4383080"/>
            <a:ext cx="9375549" cy="2373663"/>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FF"/>
                </a:solidFill>
                <a:effectLst/>
                <a:latin typeface="Arial" panose="020B0604020202020204" pitchFamily="34" charset="0"/>
                <a:ea typeface="Calibri" panose="020F0502020204030204" pitchFamily="34" charset="0"/>
                <a:cs typeface="Arial" panose="020B0604020202020204" pitchFamily="34" charset="0"/>
              </a:defRPr>
            </a:lvl1pPr>
          </a:lstStyle>
          <a:p>
            <a:r>
              <a:rPr lang="vi-VN" sz="2000" dirty="0"/>
              <a:t>+ Thực tiễn, tình hình an ninh thông tin ở Việt Nam đã và đang có những diễn biến phức tạp. Các tổ chức,  đặc biệt là tổ chức nước ngoài, các thế lực thù địch, phản động tăng cường hoạt động tình báo, gián điệp, khủng bố, phá hoại hệ thống thông tin; tán phát thông tin xấu, độc hại nhằm tác động chính trị nội bộ, can thiệp, hướng lái chính sách, pháp luật của Việt Nam. Gia tăng hoạt động tấn công mạng nhằm vào hệ thống thông tin quan trọng quốc gia, hệ thống thông tin quan trọng về an ninh quốc gia.</a:t>
            </a:r>
            <a:endParaRPr lang="en-US" sz="2000" dirty="0"/>
          </a:p>
        </p:txBody>
      </p:sp>
    </p:spTree>
    <p:extLst>
      <p:ext uri="{BB962C8B-B14F-4D97-AF65-F5344CB8AC3E}">
        <p14:creationId xmlns:p14="http://schemas.microsoft.com/office/powerpoint/2010/main" val="396048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arn(inVertical)">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p:bldP spid="8" grpId="0"/>
      <p:bldP spid="1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10710"/>
            <a:ext cx="1470991" cy="1450342"/>
          </a:xfrm>
          <a:prstGeom prst="rect">
            <a:avLst/>
          </a:prstGeom>
        </p:spPr>
      </p:pic>
      <p:pic>
        <p:nvPicPr>
          <p:cNvPr id="10" name="Picture 9"/>
          <p:cNvPicPr>
            <a:picLocks noChangeAspect="1"/>
          </p:cNvPicPr>
          <p:nvPr/>
        </p:nvPicPr>
        <p:blipFill>
          <a:blip r:embed="rId3"/>
          <a:stretch>
            <a:fillRect/>
          </a:stretch>
        </p:blipFill>
        <p:spPr>
          <a:xfrm>
            <a:off x="10641958" y="10710"/>
            <a:ext cx="1550042" cy="1293989"/>
          </a:xfrm>
          <a:prstGeom prst="rect">
            <a:avLst/>
          </a:prstGeom>
        </p:spPr>
      </p:pic>
      <p:sp>
        <p:nvSpPr>
          <p:cNvPr id="11" name="TextBox 10">
            <a:extLst>
              <a:ext uri="{FF2B5EF4-FFF2-40B4-BE49-F238E27FC236}">
                <a16:creationId xmlns:a16="http://schemas.microsoft.com/office/drawing/2014/main" xmlns="" id="{7C1D733E-EF55-4707-B6D4-F4EF93675A0F}"/>
              </a:ext>
            </a:extLst>
          </p:cNvPr>
          <p:cNvSpPr txBox="1"/>
          <p:nvPr/>
        </p:nvSpPr>
        <p:spPr>
          <a:xfrm>
            <a:off x="1736498" y="350592"/>
            <a:ext cx="8639954" cy="954107"/>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II. PHÒNG, CHỐNG VI PHẠM PHÁP LUẬT        TRÊN KHÔNG GIAN MẠNG</a:t>
            </a:r>
          </a:p>
        </p:txBody>
      </p:sp>
      <p:sp>
        <p:nvSpPr>
          <p:cNvPr id="6" name="TextBox 5">
            <a:extLst>
              <a:ext uri="{FF2B5EF4-FFF2-40B4-BE49-F238E27FC236}">
                <a16:creationId xmlns:a16="http://schemas.microsoft.com/office/drawing/2014/main" xmlns="" id="{E5D0F35F-A584-4892-8DBA-0E291D5B9F60}"/>
              </a:ext>
            </a:extLst>
          </p:cNvPr>
          <p:cNvSpPr txBox="1"/>
          <p:nvPr/>
        </p:nvSpPr>
        <p:spPr>
          <a:xfrm>
            <a:off x="1510516" y="1567620"/>
            <a:ext cx="9170968" cy="855683"/>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2.3. Một số nội dung phòng, chống vi phạm pháp luật trên không gian mạng</a:t>
            </a:r>
            <a:endParaRPr lang="en-US" dirty="0"/>
          </a:p>
        </p:txBody>
      </p:sp>
      <p:sp>
        <p:nvSpPr>
          <p:cNvPr id="7" name="TextBox 6">
            <a:extLst>
              <a:ext uri="{FF2B5EF4-FFF2-40B4-BE49-F238E27FC236}">
                <a16:creationId xmlns:a16="http://schemas.microsoft.com/office/drawing/2014/main" xmlns="" id="{C2BDBD44-5C96-4746-994B-9D7D36474DE2}"/>
              </a:ext>
            </a:extLst>
          </p:cNvPr>
          <p:cNvSpPr txBox="1"/>
          <p:nvPr/>
        </p:nvSpPr>
        <p:spPr>
          <a:xfrm>
            <a:off x="1657349" y="2423303"/>
            <a:ext cx="4714875" cy="460511"/>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2.3.1. Bảo vệ thông tin mạng</a:t>
            </a:r>
            <a:endParaRPr lang="en-US" dirty="0"/>
          </a:p>
        </p:txBody>
      </p:sp>
      <p:sp>
        <p:nvSpPr>
          <p:cNvPr id="12" name="Flowchart: Document 11">
            <a:extLst>
              <a:ext uri="{FF2B5EF4-FFF2-40B4-BE49-F238E27FC236}">
                <a16:creationId xmlns:a16="http://schemas.microsoft.com/office/drawing/2014/main" xmlns="" id="{3361C375-C796-47F8-87C3-EC617A12535B}"/>
              </a:ext>
            </a:extLst>
          </p:cNvPr>
          <p:cNvSpPr/>
          <p:nvPr/>
        </p:nvSpPr>
        <p:spPr>
          <a:xfrm rot="10800000">
            <a:off x="1736498" y="2712247"/>
            <a:ext cx="9458326" cy="1027249"/>
          </a:xfrm>
          <a:prstGeom prst="flowChartDocument">
            <a:avLst/>
          </a:prstGeom>
          <a:solidFill>
            <a:schemeClr val="bg1">
              <a:lumMod val="8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xmlns="" id="{AF207F6D-1082-4B08-B0CE-137FCD50A443}"/>
              </a:ext>
            </a:extLst>
          </p:cNvPr>
          <p:cNvSpPr txBox="1"/>
          <p:nvPr/>
        </p:nvSpPr>
        <p:spPr>
          <a:xfrm>
            <a:off x="1819274" y="3038475"/>
            <a:ext cx="9375549" cy="458780"/>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solidFill>
                  <a:srgbClr val="0000FF"/>
                </a:solidFill>
              </a:rPr>
              <a:t>Tại sao phải bảo vệ an toàn thông tin trên “không gian” mạng? </a:t>
            </a:r>
            <a:endParaRPr lang="en-US" dirty="0">
              <a:solidFill>
                <a:srgbClr val="0000FF"/>
              </a:solidFill>
            </a:endParaRPr>
          </a:p>
        </p:txBody>
      </p:sp>
      <p:sp>
        <p:nvSpPr>
          <p:cNvPr id="8" name="TextBox 7">
            <a:extLst>
              <a:ext uri="{FF2B5EF4-FFF2-40B4-BE49-F238E27FC236}">
                <a16:creationId xmlns:a16="http://schemas.microsoft.com/office/drawing/2014/main" xmlns="" id="{81538B52-423B-4EDB-8BB2-7CC21EFD22D8}"/>
              </a:ext>
            </a:extLst>
          </p:cNvPr>
          <p:cNvSpPr txBox="1"/>
          <p:nvPr/>
        </p:nvSpPr>
        <p:spPr>
          <a:xfrm>
            <a:off x="1657349" y="3836336"/>
            <a:ext cx="9620251" cy="458780"/>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FF"/>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 Thực tiễn tình hình an toàn thông tin mạng ở nước ta hiện nay. </a:t>
            </a:r>
            <a:endParaRPr lang="en-US" dirty="0"/>
          </a:p>
        </p:txBody>
      </p:sp>
      <p:sp>
        <p:nvSpPr>
          <p:cNvPr id="3" name="TextBox 2">
            <a:extLst>
              <a:ext uri="{FF2B5EF4-FFF2-40B4-BE49-F238E27FC236}">
                <a16:creationId xmlns:a16="http://schemas.microsoft.com/office/drawing/2014/main" xmlns="" id="{583F2099-F838-4DB1-B18A-57BA174A44C6}"/>
              </a:ext>
            </a:extLst>
          </p:cNvPr>
          <p:cNvSpPr txBox="1"/>
          <p:nvPr/>
        </p:nvSpPr>
        <p:spPr>
          <a:xfrm>
            <a:off x="1736498" y="4295116"/>
            <a:ext cx="9458325" cy="2373663"/>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FF"/>
                </a:solidFill>
                <a:effectLst/>
                <a:latin typeface="Arial" panose="020B0604020202020204" pitchFamily="34" charset="0"/>
                <a:ea typeface="Calibri" panose="020F0502020204030204" pitchFamily="34" charset="0"/>
                <a:cs typeface="Arial" panose="020B0604020202020204" pitchFamily="34" charset="0"/>
              </a:defRPr>
            </a:lvl1pPr>
          </a:lstStyle>
          <a:p>
            <a:r>
              <a:rPr lang="vi-VN" sz="2000" dirty="0"/>
              <a:t>Tội phạm và vi phạm pháp luật trong lĩnh vực thông tin diễn biến phức tạp, gia tăng về số vụ, thủ đoạn tinh vi, gây thiệt hại nghiêm trọng về nhiều mặt. Các hành vi phá hoại cơ sở hạ tầng thông tin; gây mất an toàn, hoạt động bình thường, vững mạnh của mạng máy tính, mạng viễn thông, phương tiện điện tử của các cơ quan, tổ chức, cá nhân và hệ thống thông tin vô tuyến điện,… đã và đang gây ra những thiệt hại lớn về kinh tế, xâm hại trực tiếp đến quyền, lợi ích hợp pháp của các cơ quan, tổ chức và cá nhân. </a:t>
            </a:r>
            <a:endParaRPr lang="en-US" sz="2000" dirty="0"/>
          </a:p>
        </p:txBody>
      </p:sp>
    </p:spTree>
    <p:extLst>
      <p:ext uri="{BB962C8B-B14F-4D97-AF65-F5344CB8AC3E}">
        <p14:creationId xmlns:p14="http://schemas.microsoft.com/office/powerpoint/2010/main" val="156805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10710"/>
            <a:ext cx="1470991" cy="1450342"/>
          </a:xfrm>
          <a:prstGeom prst="rect">
            <a:avLst/>
          </a:prstGeom>
        </p:spPr>
      </p:pic>
      <p:pic>
        <p:nvPicPr>
          <p:cNvPr id="10" name="Picture 9"/>
          <p:cNvPicPr>
            <a:picLocks noChangeAspect="1"/>
          </p:cNvPicPr>
          <p:nvPr/>
        </p:nvPicPr>
        <p:blipFill>
          <a:blip r:embed="rId3"/>
          <a:stretch>
            <a:fillRect/>
          </a:stretch>
        </p:blipFill>
        <p:spPr>
          <a:xfrm>
            <a:off x="10641958" y="10710"/>
            <a:ext cx="1550042" cy="1293989"/>
          </a:xfrm>
          <a:prstGeom prst="rect">
            <a:avLst/>
          </a:prstGeom>
        </p:spPr>
      </p:pic>
      <p:sp>
        <p:nvSpPr>
          <p:cNvPr id="11" name="TextBox 10">
            <a:extLst>
              <a:ext uri="{FF2B5EF4-FFF2-40B4-BE49-F238E27FC236}">
                <a16:creationId xmlns:a16="http://schemas.microsoft.com/office/drawing/2014/main" xmlns="" id="{7C1D733E-EF55-4707-B6D4-F4EF93675A0F}"/>
              </a:ext>
            </a:extLst>
          </p:cNvPr>
          <p:cNvSpPr txBox="1"/>
          <p:nvPr/>
        </p:nvSpPr>
        <p:spPr>
          <a:xfrm>
            <a:off x="1736498" y="350592"/>
            <a:ext cx="8639954" cy="954107"/>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II. PHÒNG, CHỐNG VI PHẠM PHÁP LUẬT        TRÊN KHÔNG GIAN MẠNG</a:t>
            </a:r>
          </a:p>
        </p:txBody>
      </p:sp>
      <p:sp>
        <p:nvSpPr>
          <p:cNvPr id="6" name="TextBox 5">
            <a:extLst>
              <a:ext uri="{FF2B5EF4-FFF2-40B4-BE49-F238E27FC236}">
                <a16:creationId xmlns:a16="http://schemas.microsoft.com/office/drawing/2014/main" xmlns="" id="{E5D0F35F-A584-4892-8DBA-0E291D5B9F60}"/>
              </a:ext>
            </a:extLst>
          </p:cNvPr>
          <p:cNvSpPr txBox="1"/>
          <p:nvPr/>
        </p:nvSpPr>
        <p:spPr>
          <a:xfrm>
            <a:off x="1510516" y="1567620"/>
            <a:ext cx="9170968" cy="855683"/>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2.3. Một số nội dung phòng, chống vi phạm pháp luật trên không gian mạng</a:t>
            </a:r>
            <a:endParaRPr lang="en-US" dirty="0"/>
          </a:p>
        </p:txBody>
      </p:sp>
      <p:sp>
        <p:nvSpPr>
          <p:cNvPr id="7" name="TextBox 6">
            <a:extLst>
              <a:ext uri="{FF2B5EF4-FFF2-40B4-BE49-F238E27FC236}">
                <a16:creationId xmlns:a16="http://schemas.microsoft.com/office/drawing/2014/main" xmlns="" id="{C2BDBD44-5C96-4746-994B-9D7D36474DE2}"/>
              </a:ext>
            </a:extLst>
          </p:cNvPr>
          <p:cNvSpPr txBox="1"/>
          <p:nvPr/>
        </p:nvSpPr>
        <p:spPr>
          <a:xfrm>
            <a:off x="1657349" y="2423303"/>
            <a:ext cx="4714875" cy="460511"/>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2.3.1. Bảo vệ thông tin mạng</a:t>
            </a:r>
            <a:endParaRPr lang="en-US" dirty="0"/>
          </a:p>
        </p:txBody>
      </p:sp>
      <p:sp>
        <p:nvSpPr>
          <p:cNvPr id="12" name="Flowchart: Document 11">
            <a:extLst>
              <a:ext uri="{FF2B5EF4-FFF2-40B4-BE49-F238E27FC236}">
                <a16:creationId xmlns:a16="http://schemas.microsoft.com/office/drawing/2014/main" xmlns="" id="{3361C375-C796-47F8-87C3-EC617A12535B}"/>
              </a:ext>
            </a:extLst>
          </p:cNvPr>
          <p:cNvSpPr/>
          <p:nvPr/>
        </p:nvSpPr>
        <p:spPr>
          <a:xfrm rot="10800000">
            <a:off x="1736498" y="2712247"/>
            <a:ext cx="9458326" cy="1027249"/>
          </a:xfrm>
          <a:prstGeom prst="flowChartDocument">
            <a:avLst/>
          </a:prstGeom>
          <a:solidFill>
            <a:schemeClr val="bg1">
              <a:lumMod val="8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xmlns="" id="{AF207F6D-1082-4B08-B0CE-137FCD50A443}"/>
              </a:ext>
            </a:extLst>
          </p:cNvPr>
          <p:cNvSpPr txBox="1"/>
          <p:nvPr/>
        </p:nvSpPr>
        <p:spPr>
          <a:xfrm>
            <a:off x="1819274" y="3038475"/>
            <a:ext cx="9375549" cy="458780"/>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solidFill>
                  <a:srgbClr val="0000FF"/>
                </a:solidFill>
              </a:rPr>
              <a:t>Tại sao phải bảo vệ an toàn thông tin trên “không gian” mạng? </a:t>
            </a:r>
            <a:endParaRPr lang="en-US" dirty="0">
              <a:solidFill>
                <a:srgbClr val="0000FF"/>
              </a:solidFill>
            </a:endParaRPr>
          </a:p>
        </p:txBody>
      </p:sp>
      <p:sp>
        <p:nvSpPr>
          <p:cNvPr id="8" name="TextBox 7">
            <a:extLst>
              <a:ext uri="{FF2B5EF4-FFF2-40B4-BE49-F238E27FC236}">
                <a16:creationId xmlns:a16="http://schemas.microsoft.com/office/drawing/2014/main" xmlns="" id="{81538B52-423B-4EDB-8BB2-7CC21EFD22D8}"/>
              </a:ext>
            </a:extLst>
          </p:cNvPr>
          <p:cNvSpPr txBox="1"/>
          <p:nvPr/>
        </p:nvSpPr>
        <p:spPr>
          <a:xfrm>
            <a:off x="1657349" y="3836336"/>
            <a:ext cx="9620251" cy="458780"/>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FF"/>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 Thực tiễn tình hình an toàn thông tin mạng ở nước ta hiện nay. </a:t>
            </a:r>
            <a:endParaRPr lang="en-US" dirty="0"/>
          </a:p>
        </p:txBody>
      </p:sp>
      <p:sp>
        <p:nvSpPr>
          <p:cNvPr id="3" name="TextBox 2">
            <a:extLst>
              <a:ext uri="{FF2B5EF4-FFF2-40B4-BE49-F238E27FC236}">
                <a16:creationId xmlns:a16="http://schemas.microsoft.com/office/drawing/2014/main" xmlns="" id="{7D83523F-C85A-4245-A9FC-8111054265B7}"/>
              </a:ext>
            </a:extLst>
          </p:cNvPr>
          <p:cNvSpPr txBox="1"/>
          <p:nvPr/>
        </p:nvSpPr>
        <p:spPr>
          <a:xfrm>
            <a:off x="1736498" y="4387541"/>
            <a:ext cx="9458325" cy="2044342"/>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FF"/>
                </a:solidFill>
                <a:effectLst/>
                <a:latin typeface="Arial" panose="020B0604020202020204" pitchFamily="34" charset="0"/>
                <a:ea typeface="Calibri" panose="020F0502020204030204" pitchFamily="34" charset="0"/>
                <a:cs typeface="Arial" panose="020B0604020202020204" pitchFamily="34" charset="0"/>
              </a:defRPr>
            </a:lvl1pPr>
          </a:lstStyle>
          <a:p>
            <a:r>
              <a:rPr lang="vi-VN" sz="2000" dirty="0"/>
              <a:t>Hệ thống thông tin của Việt Nam còn tồn tại nhiều điểm yếu, lỗ hổng bảo mật dễ bị khai thác, tấn công, xâm nhập; tình trạng lộ, mất bí mật nhà nước qua hệ thống thông tin gia tăng đột biến; hiện tượng khai thác, sử dụng trái phép cơ sở dữ liệu, tài nguyên thông tin quốc gia, dữ liệu cá nhân người dùng diễn biến phức tạp; xuất hiện nhiều dịch vụ mới, hiện đại gây khó khăn cho công tác quản lý, kiểm soát của các cơ quan chức năng.</a:t>
            </a:r>
            <a:endParaRPr lang="en-US" sz="2000" dirty="0"/>
          </a:p>
        </p:txBody>
      </p:sp>
    </p:spTree>
    <p:extLst>
      <p:ext uri="{BB962C8B-B14F-4D97-AF65-F5344CB8AC3E}">
        <p14:creationId xmlns:p14="http://schemas.microsoft.com/office/powerpoint/2010/main" val="1560100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10710"/>
            <a:ext cx="1470991" cy="1450342"/>
          </a:xfrm>
          <a:prstGeom prst="rect">
            <a:avLst/>
          </a:prstGeom>
        </p:spPr>
      </p:pic>
      <p:pic>
        <p:nvPicPr>
          <p:cNvPr id="10" name="Picture 9"/>
          <p:cNvPicPr>
            <a:picLocks noChangeAspect="1"/>
          </p:cNvPicPr>
          <p:nvPr/>
        </p:nvPicPr>
        <p:blipFill>
          <a:blip r:embed="rId3"/>
          <a:stretch>
            <a:fillRect/>
          </a:stretch>
        </p:blipFill>
        <p:spPr>
          <a:xfrm>
            <a:off x="10641958" y="10710"/>
            <a:ext cx="1550042" cy="1293989"/>
          </a:xfrm>
          <a:prstGeom prst="rect">
            <a:avLst/>
          </a:prstGeom>
        </p:spPr>
      </p:pic>
      <p:sp>
        <p:nvSpPr>
          <p:cNvPr id="11" name="TextBox 10">
            <a:extLst>
              <a:ext uri="{FF2B5EF4-FFF2-40B4-BE49-F238E27FC236}">
                <a16:creationId xmlns:a16="http://schemas.microsoft.com/office/drawing/2014/main" xmlns="" id="{7C1D733E-EF55-4707-B6D4-F4EF93675A0F}"/>
              </a:ext>
            </a:extLst>
          </p:cNvPr>
          <p:cNvSpPr txBox="1"/>
          <p:nvPr/>
        </p:nvSpPr>
        <p:spPr>
          <a:xfrm>
            <a:off x="1736498" y="350592"/>
            <a:ext cx="8639954" cy="954107"/>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II. PHÒNG, CHỐNG VI PHẠM PHÁP LUẬT        TRÊN KHÔNG GIAN MẠNG</a:t>
            </a:r>
          </a:p>
        </p:txBody>
      </p:sp>
      <p:sp>
        <p:nvSpPr>
          <p:cNvPr id="6" name="TextBox 5">
            <a:extLst>
              <a:ext uri="{FF2B5EF4-FFF2-40B4-BE49-F238E27FC236}">
                <a16:creationId xmlns:a16="http://schemas.microsoft.com/office/drawing/2014/main" xmlns="" id="{E5D0F35F-A584-4892-8DBA-0E291D5B9F60}"/>
              </a:ext>
            </a:extLst>
          </p:cNvPr>
          <p:cNvSpPr txBox="1"/>
          <p:nvPr/>
        </p:nvSpPr>
        <p:spPr>
          <a:xfrm>
            <a:off x="1510516" y="1567620"/>
            <a:ext cx="9170968" cy="855683"/>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2.3. Một số nội dung phòng, chống vi phạm pháp luật trên không gian mạng</a:t>
            </a:r>
            <a:endParaRPr lang="en-US" dirty="0"/>
          </a:p>
        </p:txBody>
      </p:sp>
      <p:sp>
        <p:nvSpPr>
          <p:cNvPr id="12" name="Flowchart: Document 11">
            <a:extLst>
              <a:ext uri="{FF2B5EF4-FFF2-40B4-BE49-F238E27FC236}">
                <a16:creationId xmlns:a16="http://schemas.microsoft.com/office/drawing/2014/main" xmlns="" id="{3361C375-C796-47F8-87C3-EC617A12535B}"/>
              </a:ext>
            </a:extLst>
          </p:cNvPr>
          <p:cNvSpPr/>
          <p:nvPr/>
        </p:nvSpPr>
        <p:spPr>
          <a:xfrm rot="10800000">
            <a:off x="1657343" y="2990849"/>
            <a:ext cx="3714755" cy="3416065"/>
          </a:xfrm>
          <a:prstGeom prst="flowChartDocument">
            <a:avLst/>
          </a:prstGeom>
          <a:solidFill>
            <a:srgbClr val="00FF99"/>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xmlns="" id="{9D9297D9-0CBE-4E26-AF0C-C4C032BD93FC}"/>
              </a:ext>
            </a:extLst>
          </p:cNvPr>
          <p:cNvSpPr txBox="1"/>
          <p:nvPr/>
        </p:nvSpPr>
        <p:spPr>
          <a:xfrm>
            <a:off x="1508910" y="2390213"/>
            <a:ext cx="4381500" cy="855683"/>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2.3.2. Bảo vệ thông tin cá nhân</a:t>
            </a:r>
            <a:endParaRPr lang="en-US" dirty="0"/>
          </a:p>
        </p:txBody>
      </p:sp>
      <p:sp>
        <p:nvSpPr>
          <p:cNvPr id="3" name="TextBox 2">
            <a:extLst>
              <a:ext uri="{FF2B5EF4-FFF2-40B4-BE49-F238E27FC236}">
                <a16:creationId xmlns:a16="http://schemas.microsoft.com/office/drawing/2014/main" xmlns="" id="{3022A454-E908-49E2-A4B3-49DCFF872E12}"/>
              </a:ext>
            </a:extLst>
          </p:cNvPr>
          <p:cNvSpPr txBox="1"/>
          <p:nvPr/>
        </p:nvSpPr>
        <p:spPr>
          <a:xfrm>
            <a:off x="1885946" y="3575371"/>
            <a:ext cx="3257550" cy="2831544"/>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Bảo vệ thông tin cá nhân là việc các tổ chức, cá nhân bảo vệ những thông tin gắn với việc xác định danh tính của một người cụ thể </a:t>
            </a:r>
            <a:endParaRPr lang="en-US" dirty="0"/>
          </a:p>
        </p:txBody>
      </p:sp>
      <p:pic>
        <p:nvPicPr>
          <p:cNvPr id="13" name="Picture 12">
            <a:extLst>
              <a:ext uri="{FF2B5EF4-FFF2-40B4-BE49-F238E27FC236}">
                <a16:creationId xmlns:a16="http://schemas.microsoft.com/office/drawing/2014/main" xmlns="" id="{B7FBC50F-A67E-43B6-B95E-72FBB2FA88D3}"/>
              </a:ext>
            </a:extLst>
          </p:cNvPr>
          <p:cNvPicPr>
            <a:picLocks noChangeAspect="1"/>
          </p:cNvPicPr>
          <p:nvPr/>
        </p:nvPicPr>
        <p:blipFill rotWithShape="1">
          <a:blip r:embed="rId4">
            <a:extLst>
              <a:ext uri="{28A0092B-C50C-407E-A947-70E740481C1C}">
                <a14:useLocalDpi xmlns:a14="http://schemas.microsoft.com/office/drawing/2010/main" val="0"/>
              </a:ext>
            </a:extLst>
          </a:blip>
          <a:srcRect t="20071"/>
          <a:stretch/>
        </p:blipFill>
        <p:spPr>
          <a:xfrm>
            <a:off x="6301592" y="2870080"/>
            <a:ext cx="4842658" cy="3536833"/>
          </a:xfrm>
          <a:prstGeom prst="rect">
            <a:avLst/>
          </a:prstGeom>
        </p:spPr>
      </p:pic>
    </p:spTree>
    <p:extLst>
      <p:ext uri="{BB962C8B-B14F-4D97-AF65-F5344CB8AC3E}">
        <p14:creationId xmlns:p14="http://schemas.microsoft.com/office/powerpoint/2010/main" val="3652372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arn(inVertical)">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down)">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10710"/>
            <a:ext cx="1470991" cy="1450342"/>
          </a:xfrm>
          <a:prstGeom prst="rect">
            <a:avLst/>
          </a:prstGeom>
        </p:spPr>
      </p:pic>
      <p:pic>
        <p:nvPicPr>
          <p:cNvPr id="10" name="Picture 9"/>
          <p:cNvPicPr>
            <a:picLocks noChangeAspect="1"/>
          </p:cNvPicPr>
          <p:nvPr/>
        </p:nvPicPr>
        <p:blipFill>
          <a:blip r:embed="rId3"/>
          <a:stretch>
            <a:fillRect/>
          </a:stretch>
        </p:blipFill>
        <p:spPr>
          <a:xfrm>
            <a:off x="10641958" y="10710"/>
            <a:ext cx="1550042" cy="1293989"/>
          </a:xfrm>
          <a:prstGeom prst="rect">
            <a:avLst/>
          </a:prstGeom>
        </p:spPr>
      </p:pic>
      <p:sp>
        <p:nvSpPr>
          <p:cNvPr id="11" name="TextBox 10">
            <a:extLst>
              <a:ext uri="{FF2B5EF4-FFF2-40B4-BE49-F238E27FC236}">
                <a16:creationId xmlns:a16="http://schemas.microsoft.com/office/drawing/2014/main" xmlns="" id="{7C1D733E-EF55-4707-B6D4-F4EF93675A0F}"/>
              </a:ext>
            </a:extLst>
          </p:cNvPr>
          <p:cNvSpPr txBox="1"/>
          <p:nvPr/>
        </p:nvSpPr>
        <p:spPr>
          <a:xfrm>
            <a:off x="1736498" y="350592"/>
            <a:ext cx="8639954" cy="954107"/>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II. PHÒNG, CHỐNG VI PHẠM PHÁP LUẬT        TRÊN KHÔNG GIAN MẠNG</a:t>
            </a:r>
          </a:p>
        </p:txBody>
      </p:sp>
      <p:sp>
        <p:nvSpPr>
          <p:cNvPr id="6" name="TextBox 5">
            <a:extLst>
              <a:ext uri="{FF2B5EF4-FFF2-40B4-BE49-F238E27FC236}">
                <a16:creationId xmlns:a16="http://schemas.microsoft.com/office/drawing/2014/main" xmlns="" id="{E5D0F35F-A584-4892-8DBA-0E291D5B9F60}"/>
              </a:ext>
            </a:extLst>
          </p:cNvPr>
          <p:cNvSpPr txBox="1"/>
          <p:nvPr/>
        </p:nvSpPr>
        <p:spPr>
          <a:xfrm>
            <a:off x="1510516" y="1567620"/>
            <a:ext cx="9170968" cy="855683"/>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2.3. Một số nội dung phòng, chống vi phạm pháp luật trên không gian mạng</a:t>
            </a:r>
            <a:endParaRPr lang="en-US" dirty="0"/>
          </a:p>
        </p:txBody>
      </p:sp>
      <p:sp>
        <p:nvSpPr>
          <p:cNvPr id="14" name="Rectangle 13">
            <a:extLst>
              <a:ext uri="{FF2B5EF4-FFF2-40B4-BE49-F238E27FC236}">
                <a16:creationId xmlns:a16="http://schemas.microsoft.com/office/drawing/2014/main" xmlns="" id="{A07487A0-DF38-42B8-A80F-C1E75A6D26B6}"/>
              </a:ext>
            </a:extLst>
          </p:cNvPr>
          <p:cNvSpPr/>
          <p:nvPr/>
        </p:nvSpPr>
        <p:spPr>
          <a:xfrm>
            <a:off x="1470990" y="3045627"/>
            <a:ext cx="4505325" cy="325039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xmlns="" id="{89860599-D3F1-4104-AA85-784CFA0A434E}"/>
              </a:ext>
            </a:extLst>
          </p:cNvPr>
          <p:cNvSpPr txBox="1"/>
          <p:nvPr/>
        </p:nvSpPr>
        <p:spPr>
          <a:xfrm>
            <a:off x="1657342" y="2505075"/>
            <a:ext cx="5124457" cy="458780"/>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2.3.3. Bảo vệ hệ thống thông tin</a:t>
            </a:r>
            <a:endParaRPr lang="en-US" dirty="0"/>
          </a:p>
        </p:txBody>
      </p:sp>
      <p:sp>
        <p:nvSpPr>
          <p:cNvPr id="3" name="TextBox 2">
            <a:extLst>
              <a:ext uri="{FF2B5EF4-FFF2-40B4-BE49-F238E27FC236}">
                <a16:creationId xmlns:a16="http://schemas.microsoft.com/office/drawing/2014/main" xmlns="" id="{6D22479B-FB19-40AA-AED0-E596B0802A75}"/>
              </a:ext>
            </a:extLst>
          </p:cNvPr>
          <p:cNvSpPr txBox="1"/>
          <p:nvPr/>
        </p:nvSpPr>
        <p:spPr>
          <a:xfrm>
            <a:off x="1520042" y="3088210"/>
            <a:ext cx="4337834" cy="3224985"/>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Bảo vệ hệ thống thông tin là bảo vệ hệ thống các phần cứng, phần mềm và cơ sở dữ liệu được thiết lập phục vụ mục đích tạo lập, cung cấp, truyền đưa, thu thập, xử lý, lưu trữ và trao đổi thông tin trên mạng</a:t>
            </a:r>
            <a:endParaRPr lang="en-US" dirty="0"/>
          </a:p>
        </p:txBody>
      </p:sp>
      <p:pic>
        <p:nvPicPr>
          <p:cNvPr id="5124" name="Picture 4">
            <a:extLst>
              <a:ext uri="{FF2B5EF4-FFF2-40B4-BE49-F238E27FC236}">
                <a16:creationId xmlns:a16="http://schemas.microsoft.com/office/drawing/2014/main" xmlns="" id="{D4ABFFAF-0A28-42F1-B22B-D148D37850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7354" y="2182805"/>
            <a:ext cx="4337834" cy="39036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EF9B6620-191D-420B-A2A8-C18099E6739E}"/>
              </a:ext>
            </a:extLst>
          </p:cNvPr>
          <p:cNvSpPr txBox="1"/>
          <p:nvPr/>
        </p:nvSpPr>
        <p:spPr>
          <a:xfrm>
            <a:off x="6834187" y="6086475"/>
            <a:ext cx="4191001" cy="307777"/>
          </a:xfrm>
          <a:prstGeom prst="rect">
            <a:avLst/>
          </a:prstGeom>
          <a:noFill/>
        </p:spPr>
        <p:txBody>
          <a:bodyPr wrap="square" rtlCol="0">
            <a:spAutoFit/>
          </a:bodyPr>
          <a:lstStyle/>
          <a:p>
            <a:r>
              <a:rPr lang="vi-VN" sz="1400" b="1" i="1" dirty="0">
                <a:solidFill>
                  <a:srgbClr val="595959"/>
                </a:solidFill>
                <a:effectLst/>
                <a:latin typeface="Arial" panose="020B0604020202020204" pitchFamily="34" charset="0"/>
              </a:rPr>
              <a:t>Mô hình cảnh báo sớm nguy cơ tấn công mạng</a:t>
            </a:r>
            <a:endParaRPr lang="en-US" sz="1400" b="1" dirty="0"/>
          </a:p>
        </p:txBody>
      </p:sp>
    </p:spTree>
    <p:extLst>
      <p:ext uri="{BB962C8B-B14F-4D97-AF65-F5344CB8AC3E}">
        <p14:creationId xmlns:p14="http://schemas.microsoft.com/office/powerpoint/2010/main" val="4217437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5124"/>
                                        </p:tgtEl>
                                        <p:attrNameLst>
                                          <p:attrName>style.visibility</p:attrName>
                                        </p:attrNameLst>
                                      </p:cBhvr>
                                      <p:to>
                                        <p:strVal val="visible"/>
                                      </p:to>
                                    </p:set>
                                    <p:anim calcmode="lin" valueType="num">
                                      <p:cBhvr additive="base">
                                        <p:cTn id="22" dur="500" fill="hold"/>
                                        <p:tgtEl>
                                          <p:spTgt spid="5124"/>
                                        </p:tgtEl>
                                        <p:attrNameLst>
                                          <p:attrName>ppt_x</p:attrName>
                                        </p:attrNameLst>
                                      </p:cBhvr>
                                      <p:tavLst>
                                        <p:tav tm="0">
                                          <p:val>
                                            <p:strVal val="#ppt_x"/>
                                          </p:val>
                                        </p:tav>
                                        <p:tav tm="100000">
                                          <p:val>
                                            <p:strVal val="#ppt_x"/>
                                          </p:val>
                                        </p:tav>
                                      </p:tavLst>
                                    </p:anim>
                                    <p:anim calcmode="lin" valueType="num">
                                      <p:cBhvr additive="base">
                                        <p:cTn id="23" dur="500" fill="hold"/>
                                        <p:tgtEl>
                                          <p:spTgt spid="5124"/>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ppt_x"/>
                                          </p:val>
                                        </p:tav>
                                        <p:tav tm="100000">
                                          <p:val>
                                            <p:strVal val="#ppt_x"/>
                                          </p:val>
                                        </p:tav>
                                      </p:tavLst>
                                    </p:anim>
                                    <p:anim calcmode="lin" valueType="num">
                                      <p:cBhvr additive="base">
                                        <p:cTn id="2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 grpId="0"/>
      <p:bldP spid="3" grpId="0"/>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10710"/>
            <a:ext cx="1470991" cy="1450342"/>
          </a:xfrm>
          <a:prstGeom prst="rect">
            <a:avLst/>
          </a:prstGeom>
        </p:spPr>
      </p:pic>
      <p:pic>
        <p:nvPicPr>
          <p:cNvPr id="10" name="Picture 9"/>
          <p:cNvPicPr>
            <a:picLocks noChangeAspect="1"/>
          </p:cNvPicPr>
          <p:nvPr/>
        </p:nvPicPr>
        <p:blipFill>
          <a:blip r:embed="rId3"/>
          <a:stretch>
            <a:fillRect/>
          </a:stretch>
        </p:blipFill>
        <p:spPr>
          <a:xfrm>
            <a:off x="10641958" y="10710"/>
            <a:ext cx="1550042" cy="1293989"/>
          </a:xfrm>
          <a:prstGeom prst="rect">
            <a:avLst/>
          </a:prstGeom>
        </p:spPr>
      </p:pic>
      <p:sp>
        <p:nvSpPr>
          <p:cNvPr id="11" name="TextBox 10">
            <a:extLst>
              <a:ext uri="{FF2B5EF4-FFF2-40B4-BE49-F238E27FC236}">
                <a16:creationId xmlns:a16="http://schemas.microsoft.com/office/drawing/2014/main" xmlns="" id="{7C1D733E-EF55-4707-B6D4-F4EF93675A0F}"/>
              </a:ext>
            </a:extLst>
          </p:cNvPr>
          <p:cNvSpPr txBox="1"/>
          <p:nvPr/>
        </p:nvSpPr>
        <p:spPr>
          <a:xfrm>
            <a:off x="1736498" y="350592"/>
            <a:ext cx="8639954" cy="954107"/>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II. PHÒNG, CHỐNG VI PHẠM PHÁP LUẬT        TRÊN KHÔNG GIAN MẠNG</a:t>
            </a:r>
          </a:p>
        </p:txBody>
      </p:sp>
      <p:sp>
        <p:nvSpPr>
          <p:cNvPr id="6" name="TextBox 5">
            <a:extLst>
              <a:ext uri="{FF2B5EF4-FFF2-40B4-BE49-F238E27FC236}">
                <a16:creationId xmlns:a16="http://schemas.microsoft.com/office/drawing/2014/main" xmlns="" id="{E5D0F35F-A584-4892-8DBA-0E291D5B9F60}"/>
              </a:ext>
            </a:extLst>
          </p:cNvPr>
          <p:cNvSpPr txBox="1"/>
          <p:nvPr/>
        </p:nvSpPr>
        <p:spPr>
          <a:xfrm>
            <a:off x="1510516" y="1567620"/>
            <a:ext cx="9170968" cy="855683"/>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2.3. Một số nội dung phòng, chống vi phạm pháp luật trên không gian mạng</a:t>
            </a:r>
            <a:endParaRPr lang="en-US" dirty="0"/>
          </a:p>
        </p:txBody>
      </p:sp>
      <p:sp>
        <p:nvSpPr>
          <p:cNvPr id="2" name="TextBox 1">
            <a:extLst>
              <a:ext uri="{FF2B5EF4-FFF2-40B4-BE49-F238E27FC236}">
                <a16:creationId xmlns:a16="http://schemas.microsoft.com/office/drawing/2014/main" xmlns="" id="{5734AC0D-F7D7-4F95-9454-B475D3958520}"/>
              </a:ext>
            </a:extLst>
          </p:cNvPr>
          <p:cNvSpPr txBox="1"/>
          <p:nvPr/>
        </p:nvSpPr>
        <p:spPr>
          <a:xfrm>
            <a:off x="1657343" y="2533650"/>
            <a:ext cx="6981832" cy="369332"/>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2.3.4. Ngăn chặn xung đột thông tin trên mạng</a:t>
            </a:r>
            <a:endParaRPr lang="en-US" dirty="0"/>
          </a:p>
        </p:txBody>
      </p:sp>
      <p:pic>
        <p:nvPicPr>
          <p:cNvPr id="7170" name="Picture 2" descr="Các đội sẵn sàng tham gia diễn tập">
            <a:extLst>
              <a:ext uri="{FF2B5EF4-FFF2-40B4-BE49-F238E27FC236}">
                <a16:creationId xmlns:a16="http://schemas.microsoft.com/office/drawing/2014/main" xmlns="" id="{FC38C21D-580E-4FD2-8BD2-3BDB6074A9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8025" y="3028949"/>
            <a:ext cx="3924300" cy="30956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xmlns="" id="{2D387F4F-5AFD-495A-9928-2980914C6A98}"/>
              </a:ext>
            </a:extLst>
          </p:cNvPr>
          <p:cNvSpPr/>
          <p:nvPr/>
        </p:nvSpPr>
        <p:spPr>
          <a:xfrm>
            <a:off x="1657343" y="3028950"/>
            <a:ext cx="5219707" cy="347845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xmlns="" id="{8604D5F8-44AA-45F6-994D-7170E08F070D}"/>
              </a:ext>
            </a:extLst>
          </p:cNvPr>
          <p:cNvSpPr txBox="1"/>
          <p:nvPr/>
        </p:nvSpPr>
        <p:spPr>
          <a:xfrm>
            <a:off x="1736498" y="3152775"/>
            <a:ext cx="5016727" cy="3224985"/>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Ngăn chặn xung đột thông tin trên mạng là việc các tổ chức, cá nhân</a:t>
            </a:r>
            <a:r>
              <a:rPr lang="en-US" dirty="0"/>
              <a:t> </a:t>
            </a:r>
            <a:r>
              <a:rPr lang="vi-VN" dirty="0"/>
              <a:t>tiến hành các hoạt động không để các tổ chức trong nước và nước ngoài sử dụng biện pháp công nghệ, kỹ thuật thông tin gây tổn hại đến thông tin, hệ thống thông tin trên mạng</a:t>
            </a:r>
            <a:endParaRPr lang="en-US" dirty="0"/>
          </a:p>
        </p:txBody>
      </p:sp>
      <p:sp>
        <p:nvSpPr>
          <p:cNvPr id="7" name="TextBox 6">
            <a:extLst>
              <a:ext uri="{FF2B5EF4-FFF2-40B4-BE49-F238E27FC236}">
                <a16:creationId xmlns:a16="http://schemas.microsoft.com/office/drawing/2014/main" xmlns="" id="{0480AEEC-5FA4-42C1-A753-C0C35E0B267D}"/>
              </a:ext>
            </a:extLst>
          </p:cNvPr>
          <p:cNvSpPr txBox="1"/>
          <p:nvPr/>
        </p:nvSpPr>
        <p:spPr>
          <a:xfrm>
            <a:off x="7096125" y="6217652"/>
            <a:ext cx="3905250" cy="338554"/>
          </a:xfrm>
          <a:prstGeom prst="rect">
            <a:avLst/>
          </a:prstGeom>
          <a:noFill/>
        </p:spPr>
        <p:txBody>
          <a:bodyPr wrap="square" rtlCol="0">
            <a:spAutoFit/>
          </a:bodyPr>
          <a:lstStyle/>
          <a:p>
            <a:r>
              <a:rPr lang="en-US" sz="1600" dirty="0" err="1">
                <a:solidFill>
                  <a:srgbClr val="161616"/>
                </a:solidFill>
                <a:latin typeface="Noto Serif"/>
              </a:rPr>
              <a:t>Một</a:t>
            </a:r>
            <a:r>
              <a:rPr lang="en-US" sz="1600" dirty="0">
                <a:solidFill>
                  <a:srgbClr val="161616"/>
                </a:solidFill>
                <a:latin typeface="Noto Serif"/>
              </a:rPr>
              <a:t> </a:t>
            </a:r>
            <a:r>
              <a:rPr lang="en-US" sz="1600" dirty="0" err="1">
                <a:solidFill>
                  <a:srgbClr val="161616"/>
                </a:solidFill>
                <a:latin typeface="Noto Serif"/>
              </a:rPr>
              <a:t>c</a:t>
            </a:r>
            <a:r>
              <a:rPr lang="en-US" sz="1600" b="0" i="0" dirty="0" err="1">
                <a:solidFill>
                  <a:srgbClr val="161616"/>
                </a:solidFill>
                <a:effectLst/>
                <a:latin typeface="Noto Serif"/>
              </a:rPr>
              <a:t>uộc</a:t>
            </a:r>
            <a:r>
              <a:rPr lang="en-US" sz="1600" b="0" i="0" dirty="0">
                <a:solidFill>
                  <a:srgbClr val="161616"/>
                </a:solidFill>
                <a:effectLst/>
                <a:latin typeface="Noto Serif"/>
              </a:rPr>
              <a:t> </a:t>
            </a:r>
            <a:r>
              <a:rPr lang="en-US" sz="1600" b="0" i="0" dirty="0" err="1">
                <a:solidFill>
                  <a:srgbClr val="161616"/>
                </a:solidFill>
                <a:effectLst/>
                <a:latin typeface="Noto Serif"/>
              </a:rPr>
              <a:t>diễn</a:t>
            </a:r>
            <a:r>
              <a:rPr lang="en-US" sz="1600" b="0" i="0" dirty="0">
                <a:solidFill>
                  <a:srgbClr val="161616"/>
                </a:solidFill>
                <a:effectLst/>
                <a:latin typeface="Noto Serif"/>
              </a:rPr>
              <a:t> </a:t>
            </a:r>
            <a:r>
              <a:rPr lang="en-US" sz="1600" b="0" i="0" dirty="0" err="1">
                <a:solidFill>
                  <a:srgbClr val="161616"/>
                </a:solidFill>
                <a:effectLst/>
                <a:latin typeface="Noto Serif"/>
              </a:rPr>
              <a:t>tập</a:t>
            </a:r>
            <a:r>
              <a:rPr lang="en-US" sz="1600" b="0" i="0" dirty="0">
                <a:solidFill>
                  <a:srgbClr val="161616"/>
                </a:solidFill>
                <a:effectLst/>
                <a:latin typeface="Noto Serif"/>
              </a:rPr>
              <a:t> </a:t>
            </a:r>
            <a:r>
              <a:rPr lang="en-US" sz="1600" b="0" i="0" dirty="0" err="1">
                <a:solidFill>
                  <a:srgbClr val="161616"/>
                </a:solidFill>
                <a:effectLst/>
                <a:latin typeface="Noto Serif"/>
              </a:rPr>
              <a:t>bảo</a:t>
            </a:r>
            <a:r>
              <a:rPr lang="en-US" sz="1600" b="0" i="0" dirty="0">
                <a:solidFill>
                  <a:srgbClr val="161616"/>
                </a:solidFill>
                <a:effectLst/>
                <a:latin typeface="Noto Serif"/>
              </a:rPr>
              <a:t> </a:t>
            </a:r>
            <a:r>
              <a:rPr lang="en-US" sz="1600" b="0" i="0" dirty="0" err="1">
                <a:solidFill>
                  <a:srgbClr val="161616"/>
                </a:solidFill>
                <a:effectLst/>
                <a:latin typeface="Noto Serif"/>
              </a:rPr>
              <a:t>vệ</a:t>
            </a:r>
            <a:r>
              <a:rPr lang="en-US" sz="1600" b="0" i="0" dirty="0">
                <a:solidFill>
                  <a:srgbClr val="161616"/>
                </a:solidFill>
                <a:effectLst/>
                <a:latin typeface="Noto Serif"/>
              </a:rPr>
              <a:t> </a:t>
            </a:r>
            <a:r>
              <a:rPr lang="en-US" sz="1600" b="0" i="0" dirty="0" err="1">
                <a:solidFill>
                  <a:srgbClr val="161616"/>
                </a:solidFill>
                <a:effectLst/>
                <a:latin typeface="Noto Serif"/>
              </a:rPr>
              <a:t>hệ</a:t>
            </a:r>
            <a:r>
              <a:rPr lang="en-US" sz="1600" b="0" i="0" dirty="0">
                <a:solidFill>
                  <a:srgbClr val="161616"/>
                </a:solidFill>
                <a:effectLst/>
                <a:latin typeface="Noto Serif"/>
              </a:rPr>
              <a:t> </a:t>
            </a:r>
            <a:r>
              <a:rPr lang="en-US" sz="1600" b="0" i="0" dirty="0" err="1">
                <a:solidFill>
                  <a:srgbClr val="161616"/>
                </a:solidFill>
                <a:effectLst/>
                <a:latin typeface="Noto Serif"/>
              </a:rPr>
              <a:t>thống</a:t>
            </a:r>
            <a:r>
              <a:rPr lang="en-US" sz="1600" b="0" i="0" dirty="0">
                <a:solidFill>
                  <a:srgbClr val="161616"/>
                </a:solidFill>
                <a:effectLst/>
                <a:latin typeface="Noto Serif"/>
              </a:rPr>
              <a:t> </a:t>
            </a:r>
            <a:r>
              <a:rPr lang="en-US" sz="1600" b="0" i="0" dirty="0" err="1">
                <a:solidFill>
                  <a:srgbClr val="161616"/>
                </a:solidFill>
                <a:effectLst/>
                <a:latin typeface="Noto Serif"/>
              </a:rPr>
              <a:t>thông</a:t>
            </a:r>
            <a:r>
              <a:rPr lang="en-US" sz="1600" b="0" i="0" dirty="0">
                <a:solidFill>
                  <a:srgbClr val="161616"/>
                </a:solidFill>
                <a:effectLst/>
                <a:latin typeface="Noto Serif"/>
              </a:rPr>
              <a:t> tin</a:t>
            </a:r>
            <a:endParaRPr lang="en-US" sz="1600" dirty="0"/>
          </a:p>
        </p:txBody>
      </p:sp>
    </p:spTree>
    <p:extLst>
      <p:ext uri="{BB962C8B-B14F-4D97-AF65-F5344CB8AC3E}">
        <p14:creationId xmlns:p14="http://schemas.microsoft.com/office/powerpoint/2010/main" val="3464153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7170"/>
                                        </p:tgtEl>
                                        <p:attrNameLst>
                                          <p:attrName>style.visibility</p:attrName>
                                        </p:attrNameLst>
                                      </p:cBhvr>
                                      <p:to>
                                        <p:strVal val="visible"/>
                                      </p:to>
                                    </p:set>
                                    <p:animEffect transition="in" filter="wipe(down)">
                                      <p:cBhvr>
                                        <p:cTn id="15" dur="500"/>
                                        <p:tgtEl>
                                          <p:spTgt spid="717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p:bldP spid="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10710"/>
            <a:ext cx="1470991" cy="1450342"/>
          </a:xfrm>
          <a:prstGeom prst="rect">
            <a:avLst/>
          </a:prstGeom>
        </p:spPr>
      </p:pic>
      <p:pic>
        <p:nvPicPr>
          <p:cNvPr id="10" name="Picture 9"/>
          <p:cNvPicPr>
            <a:picLocks noChangeAspect="1"/>
          </p:cNvPicPr>
          <p:nvPr/>
        </p:nvPicPr>
        <p:blipFill>
          <a:blip r:embed="rId3"/>
          <a:stretch>
            <a:fillRect/>
          </a:stretch>
        </p:blipFill>
        <p:spPr>
          <a:xfrm>
            <a:off x="10641958" y="10710"/>
            <a:ext cx="1550042" cy="1293989"/>
          </a:xfrm>
          <a:prstGeom prst="rect">
            <a:avLst/>
          </a:prstGeom>
        </p:spPr>
      </p:pic>
      <p:sp>
        <p:nvSpPr>
          <p:cNvPr id="11" name="TextBox 10">
            <a:extLst>
              <a:ext uri="{FF2B5EF4-FFF2-40B4-BE49-F238E27FC236}">
                <a16:creationId xmlns:a16="http://schemas.microsoft.com/office/drawing/2014/main" xmlns="" id="{7C1D733E-EF55-4707-B6D4-F4EF93675A0F}"/>
              </a:ext>
            </a:extLst>
          </p:cNvPr>
          <p:cNvSpPr txBox="1"/>
          <p:nvPr/>
        </p:nvSpPr>
        <p:spPr>
          <a:xfrm>
            <a:off x="1736498" y="350592"/>
            <a:ext cx="8639954" cy="954107"/>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II. PHÒNG, CHỐNG VI PHẠM PHÁP LUẬT        TRÊN KHÔNG GIAN MẠNG</a:t>
            </a:r>
          </a:p>
        </p:txBody>
      </p:sp>
      <p:sp>
        <p:nvSpPr>
          <p:cNvPr id="6" name="TextBox 5">
            <a:extLst>
              <a:ext uri="{FF2B5EF4-FFF2-40B4-BE49-F238E27FC236}">
                <a16:creationId xmlns:a16="http://schemas.microsoft.com/office/drawing/2014/main" xmlns="" id="{E5D0F35F-A584-4892-8DBA-0E291D5B9F60}"/>
              </a:ext>
            </a:extLst>
          </p:cNvPr>
          <p:cNvSpPr txBox="1"/>
          <p:nvPr/>
        </p:nvSpPr>
        <p:spPr>
          <a:xfrm>
            <a:off x="1510516" y="1567620"/>
            <a:ext cx="9170968" cy="855683"/>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2.3. Một số nội dung phòng, chống vi phạm pháp luật trên không gian mạng</a:t>
            </a:r>
            <a:endParaRPr lang="en-US" dirty="0"/>
          </a:p>
        </p:txBody>
      </p:sp>
      <p:sp>
        <p:nvSpPr>
          <p:cNvPr id="14" name="Rectangle 13">
            <a:extLst>
              <a:ext uri="{FF2B5EF4-FFF2-40B4-BE49-F238E27FC236}">
                <a16:creationId xmlns:a16="http://schemas.microsoft.com/office/drawing/2014/main" xmlns="" id="{A07487A0-DF38-42B8-A80F-C1E75A6D26B6}"/>
              </a:ext>
            </a:extLst>
          </p:cNvPr>
          <p:cNvSpPr/>
          <p:nvPr/>
        </p:nvSpPr>
        <p:spPr>
          <a:xfrm>
            <a:off x="1470990" y="3429000"/>
            <a:ext cx="9210494" cy="29337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xmlns="" id="{D6A29458-A081-4F4B-AC36-F5FE174C49A8}"/>
              </a:ext>
            </a:extLst>
          </p:cNvPr>
          <p:cNvSpPr txBox="1"/>
          <p:nvPr/>
        </p:nvSpPr>
        <p:spPr>
          <a:xfrm>
            <a:off x="1609725" y="2423303"/>
            <a:ext cx="9032233" cy="369332"/>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2.3.5. Phát hiện, điều tra, xử lý nghiêm các hành vi phạm pháp luật trên không gian mạng</a:t>
            </a:r>
            <a:endParaRPr lang="en-US" dirty="0"/>
          </a:p>
        </p:txBody>
      </p:sp>
      <p:sp>
        <p:nvSpPr>
          <p:cNvPr id="5" name="TextBox 4">
            <a:extLst>
              <a:ext uri="{FF2B5EF4-FFF2-40B4-BE49-F238E27FC236}">
                <a16:creationId xmlns:a16="http://schemas.microsoft.com/office/drawing/2014/main" xmlns="" id="{79993265-B69E-4786-A57C-CFBE6FDBB793}"/>
              </a:ext>
            </a:extLst>
          </p:cNvPr>
          <p:cNvSpPr txBox="1"/>
          <p:nvPr/>
        </p:nvSpPr>
        <p:spPr>
          <a:xfrm>
            <a:off x="1632849" y="3709018"/>
            <a:ext cx="8847251" cy="2373663"/>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sz="2000" dirty="0"/>
              <a:t>Phát hiện, điều tra, xử lý nghiêm các hành vi phạm pháp luật trên không gian mạng là hoạt động của cơ quan chức năng có thẩm quyền theo quy định của pháp luật nhằm bảo vệ an toàn cơ sở hạ tầng công nghệ thông tin, bao gồm mạng viễn thông, mạng Internet, mạng máy tính, hệ thống thông tin, hệ thống xử lý và điều khiển thông tin, cơ sở dữ liệu. Bảo vệ lợi ích quốc gia, quyền và lợi ích hợp pháp của tổ chức, cá nhân trên không gian mạng và liên quan đến không gian mạng</a:t>
            </a:r>
            <a:endParaRPr lang="en-US" sz="2000" dirty="0"/>
          </a:p>
        </p:txBody>
      </p:sp>
    </p:spTree>
    <p:extLst>
      <p:ext uri="{BB962C8B-B14F-4D97-AF65-F5344CB8AC3E}">
        <p14:creationId xmlns:p14="http://schemas.microsoft.com/office/powerpoint/2010/main" val="419529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 grpId="0"/>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10710"/>
            <a:ext cx="1470991" cy="1450342"/>
          </a:xfrm>
          <a:prstGeom prst="rect">
            <a:avLst/>
          </a:prstGeom>
        </p:spPr>
      </p:pic>
      <p:pic>
        <p:nvPicPr>
          <p:cNvPr id="10" name="Picture 9"/>
          <p:cNvPicPr>
            <a:picLocks noChangeAspect="1"/>
          </p:cNvPicPr>
          <p:nvPr/>
        </p:nvPicPr>
        <p:blipFill>
          <a:blip r:embed="rId3"/>
          <a:stretch>
            <a:fillRect/>
          </a:stretch>
        </p:blipFill>
        <p:spPr>
          <a:xfrm>
            <a:off x="10641958" y="10710"/>
            <a:ext cx="1550042" cy="1293989"/>
          </a:xfrm>
          <a:prstGeom prst="rect">
            <a:avLst/>
          </a:prstGeom>
        </p:spPr>
      </p:pic>
      <p:sp>
        <p:nvSpPr>
          <p:cNvPr id="11" name="TextBox 10">
            <a:extLst>
              <a:ext uri="{FF2B5EF4-FFF2-40B4-BE49-F238E27FC236}">
                <a16:creationId xmlns:a16="http://schemas.microsoft.com/office/drawing/2014/main" xmlns="" id="{7C1D733E-EF55-4707-B6D4-F4EF93675A0F}"/>
              </a:ext>
            </a:extLst>
          </p:cNvPr>
          <p:cNvSpPr txBox="1"/>
          <p:nvPr/>
        </p:nvSpPr>
        <p:spPr>
          <a:xfrm>
            <a:off x="1736498" y="350592"/>
            <a:ext cx="8639954" cy="954107"/>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II. PHÒNG, CHỐNG VI PHẠM PHÁP LUẬT        TRÊN KHÔNG GIAN MẠNG</a:t>
            </a:r>
          </a:p>
        </p:txBody>
      </p:sp>
      <p:sp>
        <p:nvSpPr>
          <p:cNvPr id="6" name="TextBox 5">
            <a:extLst>
              <a:ext uri="{FF2B5EF4-FFF2-40B4-BE49-F238E27FC236}">
                <a16:creationId xmlns:a16="http://schemas.microsoft.com/office/drawing/2014/main" xmlns="" id="{E5D0F35F-A584-4892-8DBA-0E291D5B9F60}"/>
              </a:ext>
            </a:extLst>
          </p:cNvPr>
          <p:cNvSpPr txBox="1"/>
          <p:nvPr/>
        </p:nvSpPr>
        <p:spPr>
          <a:xfrm>
            <a:off x="1510516" y="1567620"/>
            <a:ext cx="9170968" cy="855683"/>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2.3. Một số nội dung phòng, chống vi phạm pháp luật trên không gian mạng</a:t>
            </a:r>
            <a:endParaRPr lang="en-US" dirty="0"/>
          </a:p>
        </p:txBody>
      </p:sp>
      <p:sp>
        <p:nvSpPr>
          <p:cNvPr id="14" name="Rectangle 13">
            <a:extLst>
              <a:ext uri="{FF2B5EF4-FFF2-40B4-BE49-F238E27FC236}">
                <a16:creationId xmlns:a16="http://schemas.microsoft.com/office/drawing/2014/main" xmlns="" id="{A07487A0-DF38-42B8-A80F-C1E75A6D26B6}"/>
              </a:ext>
            </a:extLst>
          </p:cNvPr>
          <p:cNvSpPr/>
          <p:nvPr/>
        </p:nvSpPr>
        <p:spPr>
          <a:xfrm>
            <a:off x="1470989" y="3541907"/>
            <a:ext cx="5682286" cy="2945122"/>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xmlns="" id="{200E504E-C99F-48FE-B0BC-8CE456014A2E}"/>
              </a:ext>
            </a:extLst>
          </p:cNvPr>
          <p:cNvSpPr txBox="1"/>
          <p:nvPr/>
        </p:nvSpPr>
        <p:spPr>
          <a:xfrm>
            <a:off x="1510516" y="2423303"/>
            <a:ext cx="9308277" cy="853952"/>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2.3.6. Tăng cường tuyên truyền, giáo dục về bảo đảm an toàn thông tin trên không gian mạng</a:t>
            </a:r>
            <a:endParaRPr lang="en-US" dirty="0"/>
          </a:p>
        </p:txBody>
      </p:sp>
      <p:sp>
        <p:nvSpPr>
          <p:cNvPr id="5" name="TextBox 4">
            <a:extLst>
              <a:ext uri="{FF2B5EF4-FFF2-40B4-BE49-F238E27FC236}">
                <a16:creationId xmlns:a16="http://schemas.microsoft.com/office/drawing/2014/main" xmlns="" id="{2FBE90CF-DE21-41AF-AD11-89D511D3BE9B}"/>
              </a:ext>
            </a:extLst>
          </p:cNvPr>
          <p:cNvSpPr txBox="1"/>
          <p:nvPr/>
        </p:nvSpPr>
        <p:spPr>
          <a:xfrm>
            <a:off x="1666875" y="3695700"/>
            <a:ext cx="5295900" cy="2702984"/>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sz="2000" dirty="0"/>
              <a:t>Tăng cường tuyên truyền, giáo dục về bảo đảm an toàn thông tin trên không gian mạng nhằm nâng cao nhận thức và kỹ năng bảo đảm an toàn thông tin tạo được chuyển biến mạnh mẽ trong nhận thức, ý thức chấp hành pháp luật, góp phần nâng cao năng lực quốc gia về bảo đảm an toàn thông tin</a:t>
            </a:r>
            <a:endParaRPr lang="en-US" sz="2000" dirty="0"/>
          </a:p>
        </p:txBody>
      </p:sp>
      <p:pic>
        <p:nvPicPr>
          <p:cNvPr id="12" name="Picture 11">
            <a:extLst>
              <a:ext uri="{FF2B5EF4-FFF2-40B4-BE49-F238E27FC236}">
                <a16:creationId xmlns:a16="http://schemas.microsoft.com/office/drawing/2014/main" xmlns="" id="{146C200E-FE93-4CD4-96AA-DC8CB37513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9161" y="3541905"/>
            <a:ext cx="3642689" cy="2945123"/>
          </a:xfrm>
          <a:prstGeom prst="rect">
            <a:avLst/>
          </a:prstGeom>
        </p:spPr>
      </p:pic>
    </p:spTree>
    <p:extLst>
      <p:ext uri="{BB962C8B-B14F-4D97-AF65-F5344CB8AC3E}">
        <p14:creationId xmlns:p14="http://schemas.microsoft.com/office/powerpoint/2010/main" val="4012194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 grpId="0"/>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10710"/>
            <a:ext cx="1470991" cy="1450342"/>
          </a:xfrm>
          <a:prstGeom prst="rect">
            <a:avLst/>
          </a:prstGeom>
        </p:spPr>
      </p:pic>
      <p:pic>
        <p:nvPicPr>
          <p:cNvPr id="10" name="Picture 9"/>
          <p:cNvPicPr>
            <a:picLocks noChangeAspect="1"/>
          </p:cNvPicPr>
          <p:nvPr/>
        </p:nvPicPr>
        <p:blipFill>
          <a:blip r:embed="rId3"/>
          <a:stretch>
            <a:fillRect/>
          </a:stretch>
        </p:blipFill>
        <p:spPr>
          <a:xfrm>
            <a:off x="10641958" y="10710"/>
            <a:ext cx="1550042" cy="1293989"/>
          </a:xfrm>
          <a:prstGeom prst="rect">
            <a:avLst/>
          </a:prstGeom>
        </p:spPr>
      </p:pic>
      <p:sp>
        <p:nvSpPr>
          <p:cNvPr id="2" name="Rectangle 1"/>
          <p:cNvSpPr/>
          <p:nvPr/>
        </p:nvSpPr>
        <p:spPr>
          <a:xfrm>
            <a:off x="4368540" y="6139520"/>
            <a:ext cx="3454920" cy="300082"/>
          </a:xfrm>
          <a:prstGeom prst="rect">
            <a:avLst/>
          </a:prstGeom>
        </p:spPr>
        <p:txBody>
          <a:bodyPr wrap="none">
            <a:spAutoFit/>
          </a:bodyPr>
          <a:lstStyle/>
          <a:p>
            <a:pPr algn="ctr"/>
            <a:r>
              <a:rPr lang="en-US" sz="1350"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11" name="TextBox 10">
            <a:extLst>
              <a:ext uri="{FF2B5EF4-FFF2-40B4-BE49-F238E27FC236}">
                <a16:creationId xmlns:a16="http://schemas.microsoft.com/office/drawing/2014/main" xmlns="" id="{7C1D733E-EF55-4707-B6D4-F4EF93675A0F}"/>
              </a:ext>
            </a:extLst>
          </p:cNvPr>
          <p:cNvSpPr txBox="1"/>
          <p:nvPr/>
        </p:nvSpPr>
        <p:spPr>
          <a:xfrm>
            <a:off x="1736498" y="350592"/>
            <a:ext cx="8639954" cy="954107"/>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II. PHÒNG, CHỐNG VI PHẠM PHÁP LUẬT        TRÊN KHÔNG GIAN MẠNG</a:t>
            </a:r>
          </a:p>
        </p:txBody>
      </p:sp>
      <p:sp>
        <p:nvSpPr>
          <p:cNvPr id="3" name="TextBox 2">
            <a:extLst>
              <a:ext uri="{FF2B5EF4-FFF2-40B4-BE49-F238E27FC236}">
                <a16:creationId xmlns:a16="http://schemas.microsoft.com/office/drawing/2014/main" xmlns="" id="{07EE5B8D-531B-4681-8838-BD5DBE690761}"/>
              </a:ext>
            </a:extLst>
          </p:cNvPr>
          <p:cNvSpPr txBox="1"/>
          <p:nvPr/>
        </p:nvSpPr>
        <p:spPr>
          <a:xfrm>
            <a:off x="1581150" y="1782972"/>
            <a:ext cx="9060807" cy="853952"/>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2.4. Trách nhiệm của học sinh, sinh viên trong phòng chống vi phạm pháp luật trên không gian mạng</a:t>
            </a:r>
            <a:endParaRPr lang="en-US" dirty="0"/>
          </a:p>
        </p:txBody>
      </p:sp>
      <p:pic>
        <p:nvPicPr>
          <p:cNvPr id="7" name="Picture 6">
            <a:extLst>
              <a:ext uri="{FF2B5EF4-FFF2-40B4-BE49-F238E27FC236}">
                <a16:creationId xmlns:a16="http://schemas.microsoft.com/office/drawing/2014/main" xmlns="" id="{6754E386-282E-4ADF-99A8-0B1ABDED8C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1150" y="2636924"/>
            <a:ext cx="9060807" cy="3870484"/>
          </a:xfrm>
          <a:prstGeom prst="rect">
            <a:avLst/>
          </a:prstGeom>
        </p:spPr>
      </p:pic>
    </p:spTree>
    <p:extLst>
      <p:ext uri="{BB962C8B-B14F-4D97-AF65-F5344CB8AC3E}">
        <p14:creationId xmlns:p14="http://schemas.microsoft.com/office/powerpoint/2010/main" val="408942896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10710"/>
            <a:ext cx="1470991" cy="1450342"/>
          </a:xfrm>
          <a:prstGeom prst="rect">
            <a:avLst/>
          </a:prstGeom>
        </p:spPr>
      </p:pic>
      <p:pic>
        <p:nvPicPr>
          <p:cNvPr id="10" name="Picture 9"/>
          <p:cNvPicPr>
            <a:picLocks noChangeAspect="1"/>
          </p:cNvPicPr>
          <p:nvPr/>
        </p:nvPicPr>
        <p:blipFill>
          <a:blip r:embed="rId3"/>
          <a:stretch>
            <a:fillRect/>
          </a:stretch>
        </p:blipFill>
        <p:spPr>
          <a:xfrm>
            <a:off x="10641958" y="10710"/>
            <a:ext cx="1550042" cy="1293989"/>
          </a:xfrm>
          <a:prstGeom prst="rect">
            <a:avLst/>
          </a:prstGeom>
        </p:spPr>
      </p:pic>
      <p:sp>
        <p:nvSpPr>
          <p:cNvPr id="2" name="Rectangle 1"/>
          <p:cNvSpPr/>
          <p:nvPr/>
        </p:nvSpPr>
        <p:spPr>
          <a:xfrm>
            <a:off x="4368540" y="6139520"/>
            <a:ext cx="3454920" cy="300082"/>
          </a:xfrm>
          <a:prstGeom prst="rect">
            <a:avLst/>
          </a:prstGeom>
        </p:spPr>
        <p:txBody>
          <a:bodyPr wrap="none">
            <a:spAutoFit/>
          </a:bodyPr>
          <a:lstStyle/>
          <a:p>
            <a:pPr algn="ctr"/>
            <a:r>
              <a:rPr lang="en-US" sz="1350"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4" name="TextBox 3">
            <a:extLst>
              <a:ext uri="{FF2B5EF4-FFF2-40B4-BE49-F238E27FC236}">
                <a16:creationId xmlns:a16="http://schemas.microsoft.com/office/drawing/2014/main" xmlns="" id="{DBCAB330-632B-4ACF-BFDF-8972DB8ABE1C}"/>
              </a:ext>
            </a:extLst>
          </p:cNvPr>
          <p:cNvSpPr txBox="1"/>
          <p:nvPr/>
        </p:nvSpPr>
        <p:spPr>
          <a:xfrm>
            <a:off x="3332324" y="533400"/>
            <a:ext cx="5448300" cy="584775"/>
          </a:xfrm>
          <a:prstGeom prst="rect">
            <a:avLst/>
          </a:prstGeom>
          <a:noFill/>
        </p:spPr>
        <p:txBody>
          <a:bodyPr wrap="square" rtlCol="0">
            <a:spAutoFit/>
          </a:bodyPr>
          <a:lstStyle/>
          <a:p>
            <a:pPr algn="ctr"/>
            <a:r>
              <a:rPr lang="en-US" sz="3200" b="1" i="1" dirty="0">
                <a:latin typeface="Arial" panose="020B0604020202020204" pitchFamily="34" charset="0"/>
                <a:cs typeface="Arial" panose="020B0604020202020204" pitchFamily="34" charset="0"/>
              </a:rPr>
              <a:t>CÂU HỎI ÔN TẬP</a:t>
            </a:r>
          </a:p>
        </p:txBody>
      </p:sp>
    </p:spTree>
    <p:extLst>
      <p:ext uri="{BB962C8B-B14F-4D97-AF65-F5344CB8AC3E}">
        <p14:creationId xmlns:p14="http://schemas.microsoft.com/office/powerpoint/2010/main" val="36804754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10710"/>
            <a:ext cx="1470991" cy="1450342"/>
          </a:xfrm>
          <a:prstGeom prst="rect">
            <a:avLst/>
          </a:prstGeom>
        </p:spPr>
      </p:pic>
      <p:pic>
        <p:nvPicPr>
          <p:cNvPr id="10" name="Picture 9"/>
          <p:cNvPicPr>
            <a:picLocks noChangeAspect="1"/>
          </p:cNvPicPr>
          <p:nvPr/>
        </p:nvPicPr>
        <p:blipFill>
          <a:blip r:embed="rId3"/>
          <a:stretch>
            <a:fillRect/>
          </a:stretch>
        </p:blipFill>
        <p:spPr>
          <a:xfrm>
            <a:off x="10641958" y="10710"/>
            <a:ext cx="1550042" cy="1293989"/>
          </a:xfrm>
          <a:prstGeom prst="rect">
            <a:avLst/>
          </a:prstGeom>
        </p:spPr>
      </p:pic>
      <p:sp>
        <p:nvSpPr>
          <p:cNvPr id="2" name="Rectangle 1"/>
          <p:cNvSpPr/>
          <p:nvPr/>
        </p:nvSpPr>
        <p:spPr>
          <a:xfrm>
            <a:off x="4368540" y="6139520"/>
            <a:ext cx="3454920" cy="300082"/>
          </a:xfrm>
          <a:prstGeom prst="rect">
            <a:avLst/>
          </a:prstGeom>
        </p:spPr>
        <p:txBody>
          <a:bodyPr wrap="none">
            <a:spAutoFit/>
          </a:bodyPr>
          <a:lstStyle/>
          <a:p>
            <a:pPr algn="ctr"/>
            <a:r>
              <a:rPr lang="en-US" sz="1350"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3" name="TextBox 2">
            <a:extLst>
              <a:ext uri="{FF2B5EF4-FFF2-40B4-BE49-F238E27FC236}">
                <a16:creationId xmlns:a16="http://schemas.microsoft.com/office/drawing/2014/main" xmlns="" id="{C1541B35-09BA-43E0-A719-91DD3D74F3AE}"/>
              </a:ext>
            </a:extLst>
          </p:cNvPr>
          <p:cNvSpPr txBox="1"/>
          <p:nvPr/>
        </p:nvSpPr>
        <p:spPr>
          <a:xfrm>
            <a:off x="1470990" y="1689652"/>
            <a:ext cx="4919870" cy="460895"/>
          </a:xfrm>
          <a:prstGeom prst="rect">
            <a:avLst/>
          </a:prstGeom>
          <a:noFill/>
        </p:spPr>
        <p:txBody>
          <a:bodyPr wrap="square" rtlCol="0">
            <a:spAutoFit/>
          </a:bodyPr>
          <a:lstStyle/>
          <a:p>
            <a:pPr algn="just">
              <a:lnSpc>
                <a:spcPct val="107000"/>
              </a:lnSpc>
              <a:spcBef>
                <a:spcPts val="300"/>
              </a:spcBef>
              <a:spcAft>
                <a:spcPts val="300"/>
              </a:spcAft>
            </a:pPr>
            <a:r>
              <a:rPr lang="vi-VN" sz="24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1.1. Một số khái niệm cơ bản</a:t>
            </a:r>
            <a:endParaRPr lang="en-US" sz="2400" dirty="0">
              <a:effectLst/>
              <a:latin typeface="Arial" panose="020B0604020202020204" pitchFamily="34" charset="0"/>
              <a:ea typeface="Calibri" panose="020F0502020204030204" pitchFamily="34" charset="0"/>
              <a:cs typeface="Arial" panose="020B0604020202020204" pitchFamily="34" charset="0"/>
            </a:endParaRPr>
          </a:p>
        </p:txBody>
      </p:sp>
      <p:sp>
        <p:nvSpPr>
          <p:cNvPr id="11" name="TextBox 10">
            <a:extLst>
              <a:ext uri="{FF2B5EF4-FFF2-40B4-BE49-F238E27FC236}">
                <a16:creationId xmlns:a16="http://schemas.microsoft.com/office/drawing/2014/main" xmlns="" id="{7C1D733E-EF55-4707-B6D4-F4EF93675A0F}"/>
              </a:ext>
            </a:extLst>
          </p:cNvPr>
          <p:cNvSpPr txBox="1"/>
          <p:nvPr/>
        </p:nvSpPr>
        <p:spPr>
          <a:xfrm>
            <a:off x="1997764" y="350592"/>
            <a:ext cx="8378687" cy="954107"/>
          </a:xfrm>
          <a:prstGeom prst="rect">
            <a:avLst/>
          </a:prstGeom>
          <a:noFill/>
        </p:spPr>
        <p:txBody>
          <a:bodyPr wrap="square" rtlCol="0">
            <a:spAutoFit/>
          </a:bodyPr>
          <a:lstStyle/>
          <a:p>
            <a:pPr algn="just"/>
            <a:r>
              <a:rPr lang="en-US" sz="2800" b="1" dirty="0">
                <a:latin typeface="Arial" panose="020B0604020202020204" pitchFamily="34" charset="0"/>
                <a:cs typeface="Arial" panose="020B0604020202020204" pitchFamily="34" charset="0"/>
              </a:rPr>
              <a:t>I. NHỮNG VẤN ĐỀ CHUNG VỀ AN TOÀN THÔNG TIN VÀ KHÔNG GIAN MẠNG</a:t>
            </a:r>
          </a:p>
        </p:txBody>
      </p:sp>
      <p:sp>
        <p:nvSpPr>
          <p:cNvPr id="4" name="TextBox 3">
            <a:extLst>
              <a:ext uri="{FF2B5EF4-FFF2-40B4-BE49-F238E27FC236}">
                <a16:creationId xmlns:a16="http://schemas.microsoft.com/office/drawing/2014/main" xmlns="" id="{EDDD9527-D085-4976-BA3A-4C533AB5BF10}"/>
              </a:ext>
            </a:extLst>
          </p:cNvPr>
          <p:cNvSpPr txBox="1"/>
          <p:nvPr/>
        </p:nvSpPr>
        <p:spPr>
          <a:xfrm>
            <a:off x="1898373" y="2150547"/>
            <a:ext cx="4701209" cy="458780"/>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1.1.2. Khái niệm về mạng</a:t>
            </a:r>
            <a:endParaRPr lang="en-US" dirty="0"/>
          </a:p>
        </p:txBody>
      </p:sp>
      <p:pic>
        <p:nvPicPr>
          <p:cNvPr id="5" name="Picture 4">
            <a:extLst>
              <a:ext uri="{FF2B5EF4-FFF2-40B4-BE49-F238E27FC236}">
                <a16:creationId xmlns:a16="http://schemas.microsoft.com/office/drawing/2014/main" xmlns="" id="{2B86F2C3-5CCC-4DF5-8208-A72A581FC70B}"/>
              </a:ext>
            </a:extLst>
          </p:cNvPr>
          <p:cNvPicPr>
            <a:picLocks noChangeAspect="1"/>
          </p:cNvPicPr>
          <p:nvPr/>
        </p:nvPicPr>
        <p:blipFill>
          <a:blip r:embed="rId4"/>
          <a:stretch>
            <a:fillRect/>
          </a:stretch>
        </p:blipFill>
        <p:spPr>
          <a:xfrm>
            <a:off x="1649896" y="2728912"/>
            <a:ext cx="8992062" cy="3314079"/>
          </a:xfrm>
          <a:prstGeom prst="rect">
            <a:avLst/>
          </a:prstGeom>
        </p:spPr>
      </p:pic>
      <p:sp>
        <p:nvSpPr>
          <p:cNvPr id="12" name="TextBox 11">
            <a:extLst>
              <a:ext uri="{FF2B5EF4-FFF2-40B4-BE49-F238E27FC236}">
                <a16:creationId xmlns:a16="http://schemas.microsoft.com/office/drawing/2014/main" xmlns="" id="{E54ABD64-FD7F-427B-98DE-E9C3F702B04F}"/>
              </a:ext>
            </a:extLst>
          </p:cNvPr>
          <p:cNvSpPr txBox="1"/>
          <p:nvPr/>
        </p:nvSpPr>
        <p:spPr>
          <a:xfrm>
            <a:off x="1853646" y="3217993"/>
            <a:ext cx="8666921" cy="2288255"/>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sz="2800" dirty="0">
                <a:solidFill>
                  <a:srgbClr val="FFFF00"/>
                </a:solidFill>
              </a:rPr>
              <a:t>“Mạng là môi trường trong đó thông tin được cung cấp, truyền đưa, thu thập, xử lý, lưu trữ và trao đổi thông qua mạng viễn thông và mạng máy tính”.</a:t>
            </a:r>
            <a:endParaRPr lang="en-US" sz="2800" dirty="0">
              <a:solidFill>
                <a:srgbClr val="FFFF00"/>
              </a:solidFill>
            </a:endParaRPr>
          </a:p>
          <a:p>
            <a:r>
              <a:rPr lang="en-US" sz="1800" dirty="0">
                <a:solidFill>
                  <a:srgbClr val="FFFF00"/>
                </a:solidFill>
              </a:rPr>
              <a:t>(</a:t>
            </a:r>
            <a:r>
              <a:rPr lang="vi-VN" sz="1800" dirty="0">
                <a:solidFill>
                  <a:srgbClr val="FFFF00"/>
                </a:solidFill>
              </a:rPr>
              <a:t>Luật An toàn thông tin mạng (2015), Điều 3, khoản 2</a:t>
            </a:r>
            <a:r>
              <a:rPr lang="en-US" sz="1800" dirty="0">
                <a:solidFill>
                  <a:srgbClr val="FFFF00"/>
                </a:solidFill>
              </a:rPr>
              <a:t>)</a:t>
            </a:r>
            <a:r>
              <a:rPr lang="vi-VN" sz="1800" dirty="0">
                <a:solidFill>
                  <a:srgbClr val="FFFF00"/>
                </a:solidFill>
              </a:rPr>
              <a:t>.</a:t>
            </a:r>
            <a:endParaRPr lang="en-US" sz="1800" dirty="0">
              <a:solidFill>
                <a:srgbClr val="FFFF00"/>
              </a:solidFill>
            </a:endParaRPr>
          </a:p>
        </p:txBody>
      </p:sp>
    </p:spTree>
    <p:extLst>
      <p:ext uri="{BB962C8B-B14F-4D97-AF65-F5344CB8AC3E}">
        <p14:creationId xmlns:p14="http://schemas.microsoft.com/office/powerpoint/2010/main" val="62233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10710"/>
            <a:ext cx="1470991" cy="1450342"/>
          </a:xfrm>
          <a:prstGeom prst="rect">
            <a:avLst/>
          </a:prstGeom>
        </p:spPr>
      </p:pic>
      <p:pic>
        <p:nvPicPr>
          <p:cNvPr id="10" name="Picture 9"/>
          <p:cNvPicPr>
            <a:picLocks noChangeAspect="1"/>
          </p:cNvPicPr>
          <p:nvPr/>
        </p:nvPicPr>
        <p:blipFill>
          <a:blip r:embed="rId3"/>
          <a:stretch>
            <a:fillRect/>
          </a:stretch>
        </p:blipFill>
        <p:spPr>
          <a:xfrm>
            <a:off x="10641958" y="10710"/>
            <a:ext cx="1550042" cy="1293989"/>
          </a:xfrm>
          <a:prstGeom prst="rect">
            <a:avLst/>
          </a:prstGeom>
        </p:spPr>
      </p:pic>
      <p:sp>
        <p:nvSpPr>
          <p:cNvPr id="2" name="Rectangle 1"/>
          <p:cNvSpPr/>
          <p:nvPr/>
        </p:nvSpPr>
        <p:spPr>
          <a:xfrm>
            <a:off x="4368540" y="6139520"/>
            <a:ext cx="3454920" cy="300082"/>
          </a:xfrm>
          <a:prstGeom prst="rect">
            <a:avLst/>
          </a:prstGeom>
        </p:spPr>
        <p:txBody>
          <a:bodyPr wrap="none">
            <a:spAutoFit/>
          </a:bodyPr>
          <a:lstStyle/>
          <a:p>
            <a:pPr algn="ctr"/>
            <a:r>
              <a:rPr lang="en-US" sz="1350"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4" name="TextBox 3">
            <a:extLst>
              <a:ext uri="{FF2B5EF4-FFF2-40B4-BE49-F238E27FC236}">
                <a16:creationId xmlns:a16="http://schemas.microsoft.com/office/drawing/2014/main" xmlns="" id="{DBCAB330-632B-4ACF-BFDF-8972DB8ABE1C}"/>
              </a:ext>
            </a:extLst>
          </p:cNvPr>
          <p:cNvSpPr txBox="1"/>
          <p:nvPr/>
        </p:nvSpPr>
        <p:spPr>
          <a:xfrm>
            <a:off x="2903699" y="533400"/>
            <a:ext cx="5448300" cy="584775"/>
          </a:xfrm>
          <a:prstGeom prst="rect">
            <a:avLst/>
          </a:prstGeom>
          <a:noFill/>
        </p:spPr>
        <p:txBody>
          <a:bodyPr wrap="square" rtlCol="0">
            <a:spAutoFit/>
          </a:bodyPr>
          <a:lstStyle/>
          <a:p>
            <a:pPr algn="ctr"/>
            <a:r>
              <a:rPr lang="en-US" sz="3200" b="1" i="1" dirty="0">
                <a:solidFill>
                  <a:srgbClr val="0070C0"/>
                </a:solidFill>
                <a:latin typeface="Arial" panose="020B0604020202020204" pitchFamily="34" charset="0"/>
                <a:cs typeface="Arial" panose="020B0604020202020204" pitchFamily="34" charset="0"/>
              </a:rPr>
              <a:t>KẾT LUẬN</a:t>
            </a:r>
          </a:p>
        </p:txBody>
      </p:sp>
      <p:sp>
        <p:nvSpPr>
          <p:cNvPr id="3" name="TextBox 2">
            <a:extLst>
              <a:ext uri="{FF2B5EF4-FFF2-40B4-BE49-F238E27FC236}">
                <a16:creationId xmlns:a16="http://schemas.microsoft.com/office/drawing/2014/main" xmlns="" id="{E5E842FC-A35A-4850-AD28-DAFF34666805}"/>
              </a:ext>
            </a:extLst>
          </p:cNvPr>
          <p:cNvSpPr txBox="1"/>
          <p:nvPr/>
        </p:nvSpPr>
        <p:spPr>
          <a:xfrm>
            <a:off x="1809750" y="5524500"/>
            <a:ext cx="8724900" cy="584775"/>
          </a:xfrm>
          <a:prstGeom prst="rect">
            <a:avLst/>
          </a:prstGeom>
          <a:noFill/>
        </p:spPr>
        <p:txBody>
          <a:bodyPr wrap="square" rtlCol="0">
            <a:spAutoFit/>
          </a:bodyPr>
          <a:lstStyle/>
          <a:p>
            <a:r>
              <a:rPr lang="en-US" sz="3200" i="1" dirty="0">
                <a:solidFill>
                  <a:srgbClr val="0000FF"/>
                </a:solidFill>
                <a:latin typeface="Arial" panose="020B0604020202020204" pitchFamily="34" charset="0"/>
                <a:cs typeface="Arial" panose="020B0604020202020204" pitchFamily="34" charset="0"/>
              </a:rPr>
              <a:t>CẢM ƠN CÁC EM ĐÃ NGHE TÔI GIẢNG BÀI</a:t>
            </a:r>
          </a:p>
        </p:txBody>
      </p:sp>
      <p:pic>
        <p:nvPicPr>
          <p:cNvPr id="8194" name="Picture 2">
            <a:extLst>
              <a:ext uri="{FF2B5EF4-FFF2-40B4-BE49-F238E27FC236}">
                <a16:creationId xmlns:a16="http://schemas.microsoft.com/office/drawing/2014/main" xmlns="" id="{F3EB4D92-ADA3-4A96-BE6E-EE4B5B3256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0895" y="1148420"/>
            <a:ext cx="8282610" cy="4376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99697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10710"/>
            <a:ext cx="1470991" cy="1450342"/>
          </a:xfrm>
          <a:prstGeom prst="rect">
            <a:avLst/>
          </a:prstGeom>
        </p:spPr>
      </p:pic>
      <p:pic>
        <p:nvPicPr>
          <p:cNvPr id="10" name="Picture 9"/>
          <p:cNvPicPr>
            <a:picLocks noChangeAspect="1"/>
          </p:cNvPicPr>
          <p:nvPr/>
        </p:nvPicPr>
        <p:blipFill>
          <a:blip r:embed="rId3"/>
          <a:stretch>
            <a:fillRect/>
          </a:stretch>
        </p:blipFill>
        <p:spPr>
          <a:xfrm>
            <a:off x="10641958" y="10710"/>
            <a:ext cx="1550042" cy="1293989"/>
          </a:xfrm>
          <a:prstGeom prst="rect">
            <a:avLst/>
          </a:prstGeom>
        </p:spPr>
      </p:pic>
      <p:sp>
        <p:nvSpPr>
          <p:cNvPr id="2" name="Rectangle 1"/>
          <p:cNvSpPr/>
          <p:nvPr/>
        </p:nvSpPr>
        <p:spPr>
          <a:xfrm>
            <a:off x="4368540" y="6139520"/>
            <a:ext cx="3454920" cy="300082"/>
          </a:xfrm>
          <a:prstGeom prst="rect">
            <a:avLst/>
          </a:prstGeom>
        </p:spPr>
        <p:txBody>
          <a:bodyPr wrap="none">
            <a:spAutoFit/>
          </a:bodyPr>
          <a:lstStyle/>
          <a:p>
            <a:pPr algn="ctr"/>
            <a:r>
              <a:rPr lang="en-US" sz="1350"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3" name="TextBox 2">
            <a:extLst>
              <a:ext uri="{FF2B5EF4-FFF2-40B4-BE49-F238E27FC236}">
                <a16:creationId xmlns:a16="http://schemas.microsoft.com/office/drawing/2014/main" xmlns="" id="{C1541B35-09BA-43E0-A719-91DD3D74F3AE}"/>
              </a:ext>
            </a:extLst>
          </p:cNvPr>
          <p:cNvSpPr txBox="1"/>
          <p:nvPr/>
        </p:nvSpPr>
        <p:spPr>
          <a:xfrm>
            <a:off x="1470990" y="1584118"/>
            <a:ext cx="4919870" cy="460895"/>
          </a:xfrm>
          <a:prstGeom prst="rect">
            <a:avLst/>
          </a:prstGeom>
          <a:noFill/>
        </p:spPr>
        <p:txBody>
          <a:bodyPr wrap="square" rtlCol="0">
            <a:spAutoFit/>
          </a:bodyPr>
          <a:lstStyle/>
          <a:p>
            <a:pPr algn="just">
              <a:lnSpc>
                <a:spcPct val="107000"/>
              </a:lnSpc>
              <a:spcBef>
                <a:spcPts val="300"/>
              </a:spcBef>
              <a:spcAft>
                <a:spcPts val="300"/>
              </a:spcAft>
            </a:pPr>
            <a:r>
              <a:rPr lang="vi-VN" sz="24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1.1. Một số khái niệm cơ bản</a:t>
            </a:r>
            <a:endParaRPr lang="en-US" sz="2400" dirty="0">
              <a:effectLst/>
              <a:latin typeface="Arial" panose="020B0604020202020204" pitchFamily="34" charset="0"/>
              <a:ea typeface="Calibri" panose="020F0502020204030204" pitchFamily="34" charset="0"/>
              <a:cs typeface="Arial" panose="020B0604020202020204" pitchFamily="34" charset="0"/>
            </a:endParaRPr>
          </a:p>
        </p:txBody>
      </p:sp>
      <p:sp>
        <p:nvSpPr>
          <p:cNvPr id="11" name="TextBox 10">
            <a:extLst>
              <a:ext uri="{FF2B5EF4-FFF2-40B4-BE49-F238E27FC236}">
                <a16:creationId xmlns:a16="http://schemas.microsoft.com/office/drawing/2014/main" xmlns="" id="{7C1D733E-EF55-4707-B6D4-F4EF93675A0F}"/>
              </a:ext>
            </a:extLst>
          </p:cNvPr>
          <p:cNvSpPr txBox="1"/>
          <p:nvPr/>
        </p:nvSpPr>
        <p:spPr>
          <a:xfrm>
            <a:off x="1997764" y="350592"/>
            <a:ext cx="8378687" cy="954107"/>
          </a:xfrm>
          <a:prstGeom prst="rect">
            <a:avLst/>
          </a:prstGeom>
          <a:noFill/>
        </p:spPr>
        <p:txBody>
          <a:bodyPr wrap="square" rtlCol="0">
            <a:spAutoFit/>
          </a:bodyPr>
          <a:lstStyle/>
          <a:p>
            <a:pPr algn="just"/>
            <a:r>
              <a:rPr lang="en-US" sz="2800" b="1" dirty="0">
                <a:latin typeface="Arial" panose="020B0604020202020204" pitchFamily="34" charset="0"/>
                <a:cs typeface="Arial" panose="020B0604020202020204" pitchFamily="34" charset="0"/>
              </a:rPr>
              <a:t>I. NHỮNG VẤN ĐỀ CHUNG VỀ AN TOÀN THÔNG TIN VÀ KHÔNG GIAN MẠNG</a:t>
            </a:r>
          </a:p>
        </p:txBody>
      </p:sp>
      <p:sp>
        <p:nvSpPr>
          <p:cNvPr id="8" name="TextBox 7">
            <a:extLst>
              <a:ext uri="{FF2B5EF4-FFF2-40B4-BE49-F238E27FC236}">
                <a16:creationId xmlns:a16="http://schemas.microsoft.com/office/drawing/2014/main" xmlns="" id="{17F274F1-3D69-4DB6-BF77-DC6625A480A0}"/>
              </a:ext>
            </a:extLst>
          </p:cNvPr>
          <p:cNvSpPr txBox="1"/>
          <p:nvPr/>
        </p:nvSpPr>
        <p:spPr>
          <a:xfrm>
            <a:off x="1610139" y="2150547"/>
            <a:ext cx="5764696" cy="369332"/>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1.1.3. Khái niệm không gian mạng</a:t>
            </a:r>
            <a:endParaRPr lang="en-US" dirty="0"/>
          </a:p>
        </p:txBody>
      </p:sp>
      <p:pic>
        <p:nvPicPr>
          <p:cNvPr id="14" name="Picture 13">
            <a:extLst>
              <a:ext uri="{FF2B5EF4-FFF2-40B4-BE49-F238E27FC236}">
                <a16:creationId xmlns:a16="http://schemas.microsoft.com/office/drawing/2014/main" xmlns="" id="{0E1B34AE-7EF2-45E3-8A91-0367CDC1AF63}"/>
              </a:ext>
            </a:extLst>
          </p:cNvPr>
          <p:cNvPicPr>
            <a:picLocks noChangeAspect="1"/>
          </p:cNvPicPr>
          <p:nvPr/>
        </p:nvPicPr>
        <p:blipFill>
          <a:blip r:embed="rId4"/>
          <a:stretch>
            <a:fillRect/>
          </a:stretch>
        </p:blipFill>
        <p:spPr>
          <a:xfrm>
            <a:off x="1371600" y="2657789"/>
            <a:ext cx="9392477" cy="3057212"/>
          </a:xfrm>
          <a:prstGeom prst="rect">
            <a:avLst/>
          </a:prstGeom>
        </p:spPr>
      </p:pic>
      <p:sp>
        <p:nvSpPr>
          <p:cNvPr id="15" name="TextBox 14">
            <a:extLst>
              <a:ext uri="{FF2B5EF4-FFF2-40B4-BE49-F238E27FC236}">
                <a16:creationId xmlns:a16="http://schemas.microsoft.com/office/drawing/2014/main" xmlns="" id="{77ED1C3B-0085-4B2E-8F28-B6658DDE582A}"/>
              </a:ext>
            </a:extLst>
          </p:cNvPr>
          <p:cNvSpPr txBox="1"/>
          <p:nvPr/>
        </p:nvSpPr>
        <p:spPr>
          <a:xfrm>
            <a:off x="1717081" y="2714861"/>
            <a:ext cx="8971722" cy="2906758"/>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solidFill>
                  <a:srgbClr val="FFFF00"/>
                </a:solidFill>
              </a:rPr>
              <a:t>“Không gian mạng là mạng lưới kết nối của cơ sở hạ tầng công nghệ thông tin, bao gồm mạng viễn thông, mạng Internet, mạng máy tính, hệ thống thông tin, hệ </a:t>
            </a:r>
            <a:r>
              <a:rPr lang="en-US" dirty="0">
                <a:solidFill>
                  <a:srgbClr val="FFFF00"/>
                </a:solidFill>
              </a:rPr>
              <a:t>          </a:t>
            </a:r>
            <a:r>
              <a:rPr lang="vi-VN" dirty="0">
                <a:solidFill>
                  <a:srgbClr val="FFFF00"/>
                </a:solidFill>
              </a:rPr>
              <a:t>thống xử lý </a:t>
            </a:r>
            <a:r>
              <a:rPr lang="en-US" dirty="0">
                <a:solidFill>
                  <a:srgbClr val="FFFF00"/>
                </a:solidFill>
              </a:rPr>
              <a:t>            </a:t>
            </a:r>
            <a:r>
              <a:rPr lang="vi-VN" dirty="0">
                <a:solidFill>
                  <a:srgbClr val="FFFF00"/>
                </a:solidFill>
              </a:rPr>
              <a:t>và điều khiển thông tin, cơ sở dữ liệu; là nơi con người thực hiện các hành </a:t>
            </a:r>
            <a:r>
              <a:rPr lang="en-US" dirty="0">
                <a:solidFill>
                  <a:srgbClr val="FFFF00"/>
                </a:solidFill>
              </a:rPr>
              <a:t>              </a:t>
            </a:r>
            <a:r>
              <a:rPr lang="vi-VN" dirty="0">
                <a:solidFill>
                  <a:srgbClr val="FFFF00"/>
                </a:solidFill>
              </a:rPr>
              <a:t>vi xã hội không bị giới hạn bởi </a:t>
            </a:r>
            <a:r>
              <a:rPr lang="en-US" dirty="0">
                <a:solidFill>
                  <a:srgbClr val="FFFF00"/>
                </a:solidFill>
              </a:rPr>
              <a:t>         </a:t>
            </a:r>
            <a:r>
              <a:rPr lang="vi-VN" dirty="0">
                <a:solidFill>
                  <a:srgbClr val="FFFF00"/>
                </a:solidFill>
              </a:rPr>
              <a:t>không gian </a:t>
            </a:r>
            <a:r>
              <a:rPr lang="en-US" dirty="0">
                <a:solidFill>
                  <a:srgbClr val="FFFF00"/>
                </a:solidFill>
              </a:rPr>
              <a:t>                 </a:t>
            </a:r>
            <a:r>
              <a:rPr lang="vi-VN" dirty="0">
                <a:solidFill>
                  <a:srgbClr val="FFFF00"/>
                </a:solidFill>
              </a:rPr>
              <a:t>và thời gian”.</a:t>
            </a:r>
            <a:endParaRPr lang="en-US" dirty="0">
              <a:solidFill>
                <a:srgbClr val="FFFF00"/>
              </a:solidFill>
            </a:endParaRPr>
          </a:p>
          <a:p>
            <a:r>
              <a:rPr lang="vi-VN" sz="1800" dirty="0">
                <a:solidFill>
                  <a:srgbClr val="FFFF00"/>
                </a:solidFill>
              </a:rPr>
              <a:t>Luật An ninh mạng (2018), Điều 2, khoản 3.</a:t>
            </a:r>
            <a:endParaRPr lang="en-US" sz="1800" dirty="0">
              <a:solidFill>
                <a:srgbClr val="FFFF00"/>
              </a:solidFill>
            </a:endParaRPr>
          </a:p>
        </p:txBody>
      </p:sp>
    </p:spTree>
    <p:extLst>
      <p:ext uri="{BB962C8B-B14F-4D97-AF65-F5344CB8AC3E}">
        <p14:creationId xmlns:p14="http://schemas.microsoft.com/office/powerpoint/2010/main" val="1212159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inVertical)">
                                      <p:cBhvr>
                                        <p:cTn id="12" dur="500"/>
                                        <p:tgtEl>
                                          <p:spTgt spid="15"/>
                                        </p:tgtEl>
                                      </p:cBhvr>
                                    </p:animEffect>
                                  </p:childTnLst>
                                </p:cTn>
                              </p:par>
                              <p:par>
                                <p:cTn id="13" presetID="16" presetClass="entr" presetSubtype="21"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arn(inVertical)">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10710"/>
            <a:ext cx="1470991" cy="1450342"/>
          </a:xfrm>
          <a:prstGeom prst="rect">
            <a:avLst/>
          </a:prstGeom>
        </p:spPr>
      </p:pic>
      <p:pic>
        <p:nvPicPr>
          <p:cNvPr id="10" name="Picture 9"/>
          <p:cNvPicPr>
            <a:picLocks noChangeAspect="1"/>
          </p:cNvPicPr>
          <p:nvPr/>
        </p:nvPicPr>
        <p:blipFill>
          <a:blip r:embed="rId3"/>
          <a:stretch>
            <a:fillRect/>
          </a:stretch>
        </p:blipFill>
        <p:spPr>
          <a:xfrm>
            <a:off x="10641958" y="10710"/>
            <a:ext cx="1550042" cy="1293989"/>
          </a:xfrm>
          <a:prstGeom prst="rect">
            <a:avLst/>
          </a:prstGeom>
        </p:spPr>
      </p:pic>
      <p:sp>
        <p:nvSpPr>
          <p:cNvPr id="2" name="Rectangle 1"/>
          <p:cNvSpPr/>
          <p:nvPr/>
        </p:nvSpPr>
        <p:spPr>
          <a:xfrm>
            <a:off x="4368540" y="6139520"/>
            <a:ext cx="3454920" cy="300082"/>
          </a:xfrm>
          <a:prstGeom prst="rect">
            <a:avLst/>
          </a:prstGeom>
        </p:spPr>
        <p:txBody>
          <a:bodyPr wrap="none">
            <a:spAutoFit/>
          </a:bodyPr>
          <a:lstStyle/>
          <a:p>
            <a:pPr algn="ctr"/>
            <a:r>
              <a:rPr lang="en-US" sz="1350"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3" name="TextBox 2">
            <a:extLst>
              <a:ext uri="{FF2B5EF4-FFF2-40B4-BE49-F238E27FC236}">
                <a16:creationId xmlns:a16="http://schemas.microsoft.com/office/drawing/2014/main" xmlns="" id="{C1541B35-09BA-43E0-A719-91DD3D74F3AE}"/>
              </a:ext>
            </a:extLst>
          </p:cNvPr>
          <p:cNvSpPr txBox="1"/>
          <p:nvPr/>
        </p:nvSpPr>
        <p:spPr>
          <a:xfrm>
            <a:off x="1470990" y="1584118"/>
            <a:ext cx="4919870" cy="460895"/>
          </a:xfrm>
          <a:prstGeom prst="rect">
            <a:avLst/>
          </a:prstGeom>
          <a:noFill/>
        </p:spPr>
        <p:txBody>
          <a:bodyPr wrap="square" rtlCol="0">
            <a:spAutoFit/>
          </a:bodyPr>
          <a:lstStyle/>
          <a:p>
            <a:pPr algn="just">
              <a:lnSpc>
                <a:spcPct val="107000"/>
              </a:lnSpc>
              <a:spcBef>
                <a:spcPts val="300"/>
              </a:spcBef>
              <a:spcAft>
                <a:spcPts val="300"/>
              </a:spcAft>
            </a:pPr>
            <a:r>
              <a:rPr lang="vi-VN" sz="24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1.1. Một số khái niệm cơ bản</a:t>
            </a:r>
            <a:endParaRPr lang="en-US" sz="2400" dirty="0">
              <a:effectLst/>
              <a:latin typeface="Arial" panose="020B0604020202020204" pitchFamily="34" charset="0"/>
              <a:ea typeface="Calibri" panose="020F0502020204030204" pitchFamily="34" charset="0"/>
              <a:cs typeface="Arial" panose="020B0604020202020204" pitchFamily="34" charset="0"/>
            </a:endParaRPr>
          </a:p>
        </p:txBody>
      </p:sp>
      <p:sp>
        <p:nvSpPr>
          <p:cNvPr id="11" name="TextBox 10">
            <a:extLst>
              <a:ext uri="{FF2B5EF4-FFF2-40B4-BE49-F238E27FC236}">
                <a16:creationId xmlns:a16="http://schemas.microsoft.com/office/drawing/2014/main" xmlns="" id="{7C1D733E-EF55-4707-B6D4-F4EF93675A0F}"/>
              </a:ext>
            </a:extLst>
          </p:cNvPr>
          <p:cNvSpPr txBox="1"/>
          <p:nvPr/>
        </p:nvSpPr>
        <p:spPr>
          <a:xfrm>
            <a:off x="1997764" y="350592"/>
            <a:ext cx="8378687" cy="954107"/>
          </a:xfrm>
          <a:prstGeom prst="rect">
            <a:avLst/>
          </a:prstGeom>
          <a:noFill/>
        </p:spPr>
        <p:txBody>
          <a:bodyPr wrap="square" rtlCol="0">
            <a:spAutoFit/>
          </a:bodyPr>
          <a:lstStyle/>
          <a:p>
            <a:pPr algn="just"/>
            <a:r>
              <a:rPr lang="en-US" sz="2800" b="1" dirty="0">
                <a:latin typeface="Arial" panose="020B0604020202020204" pitchFamily="34" charset="0"/>
                <a:cs typeface="Arial" panose="020B0604020202020204" pitchFamily="34" charset="0"/>
              </a:rPr>
              <a:t>I. NHỮNG VẤN ĐỀ CHUNG VỀ AN TOÀN THÔNG TIN VÀ KHÔNG GIAN MẠNG</a:t>
            </a:r>
          </a:p>
        </p:txBody>
      </p:sp>
      <p:sp>
        <p:nvSpPr>
          <p:cNvPr id="8" name="TextBox 7">
            <a:extLst>
              <a:ext uri="{FF2B5EF4-FFF2-40B4-BE49-F238E27FC236}">
                <a16:creationId xmlns:a16="http://schemas.microsoft.com/office/drawing/2014/main" xmlns="" id="{17F274F1-3D69-4DB6-BF77-DC6625A480A0}"/>
              </a:ext>
            </a:extLst>
          </p:cNvPr>
          <p:cNvSpPr txBox="1"/>
          <p:nvPr/>
        </p:nvSpPr>
        <p:spPr>
          <a:xfrm>
            <a:off x="1610139" y="2150547"/>
            <a:ext cx="5764696" cy="369332"/>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1.1.3. Khái niệm không gian mạng</a:t>
            </a:r>
            <a:endParaRPr lang="en-US" dirty="0"/>
          </a:p>
        </p:txBody>
      </p:sp>
      <p:pic>
        <p:nvPicPr>
          <p:cNvPr id="6146" name="Picture 2">
            <a:extLst>
              <a:ext uri="{FF2B5EF4-FFF2-40B4-BE49-F238E27FC236}">
                <a16:creationId xmlns:a16="http://schemas.microsoft.com/office/drawing/2014/main" xmlns="" id="{144119FB-FD47-4515-A300-293161CBE0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8099" y="2621208"/>
            <a:ext cx="6867525" cy="388620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xmlns="" id="{92365AF8-3746-4DA3-BE4E-9DB28C146623}"/>
              </a:ext>
            </a:extLst>
          </p:cNvPr>
          <p:cNvSpPr/>
          <p:nvPr/>
        </p:nvSpPr>
        <p:spPr>
          <a:xfrm>
            <a:off x="1323975" y="2608418"/>
            <a:ext cx="2524124" cy="3886200"/>
          </a:xfrm>
          <a:prstGeom prst="rightArrow">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xmlns="" id="{77B40B3A-43BA-482C-8056-5E1A70F1BD42}"/>
              </a:ext>
            </a:extLst>
          </p:cNvPr>
          <p:cNvSpPr txBox="1"/>
          <p:nvPr/>
        </p:nvSpPr>
        <p:spPr>
          <a:xfrm>
            <a:off x="1323975" y="3667245"/>
            <a:ext cx="2200275" cy="1785104"/>
          </a:xfrm>
          <a:prstGeom prst="rect">
            <a:avLst/>
          </a:prstGeom>
          <a:noFill/>
        </p:spPr>
        <p:txBody>
          <a:bodyPr wrap="square" rtlCol="0">
            <a:spAutoFit/>
          </a:bodyPr>
          <a:lstStyle/>
          <a:p>
            <a:r>
              <a:rPr lang="vi-VN" sz="1100" b="1" i="1" dirty="0">
                <a:effectLst/>
                <a:latin typeface="Arial" panose="020B0604020202020204" pitchFamily="34" charset="0"/>
              </a:rPr>
              <a:t>Không gian mạng là mạng lưới kết nối của cơ sở hạ tầng công nghệ thông tin, bao gồm mạng viễn thông, mạng internet, mạng máy tính, hệ thống xử lý và điều khiển thông tin, cơ sở dữ liệu; là nơi con người thực hiện các hành vi xã hội không bị giới hạn bởi không gian và thời gian.</a:t>
            </a:r>
            <a:endParaRPr lang="en-US" sz="1100" b="1" dirty="0"/>
          </a:p>
        </p:txBody>
      </p:sp>
    </p:spTree>
    <p:extLst>
      <p:ext uri="{BB962C8B-B14F-4D97-AF65-F5344CB8AC3E}">
        <p14:creationId xmlns:p14="http://schemas.microsoft.com/office/powerpoint/2010/main" val="81482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barn(inVertical)">
                                      <p:cBhvr>
                                        <p:cTn id="12" dur="500"/>
                                        <p:tgtEl>
                                          <p:spTgt spid="6146"/>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inVertic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10710"/>
            <a:ext cx="1470991" cy="1450342"/>
          </a:xfrm>
          <a:prstGeom prst="rect">
            <a:avLst/>
          </a:prstGeom>
        </p:spPr>
      </p:pic>
      <p:pic>
        <p:nvPicPr>
          <p:cNvPr id="10" name="Picture 9"/>
          <p:cNvPicPr>
            <a:picLocks noChangeAspect="1"/>
          </p:cNvPicPr>
          <p:nvPr/>
        </p:nvPicPr>
        <p:blipFill>
          <a:blip r:embed="rId3"/>
          <a:stretch>
            <a:fillRect/>
          </a:stretch>
        </p:blipFill>
        <p:spPr>
          <a:xfrm>
            <a:off x="10641958" y="10710"/>
            <a:ext cx="1550042" cy="1293989"/>
          </a:xfrm>
          <a:prstGeom prst="rect">
            <a:avLst/>
          </a:prstGeom>
        </p:spPr>
      </p:pic>
      <p:sp>
        <p:nvSpPr>
          <p:cNvPr id="2" name="Rectangle 1"/>
          <p:cNvSpPr/>
          <p:nvPr/>
        </p:nvSpPr>
        <p:spPr>
          <a:xfrm>
            <a:off x="4368540" y="6139520"/>
            <a:ext cx="3454920" cy="300082"/>
          </a:xfrm>
          <a:prstGeom prst="rect">
            <a:avLst/>
          </a:prstGeom>
        </p:spPr>
        <p:txBody>
          <a:bodyPr wrap="none">
            <a:spAutoFit/>
          </a:bodyPr>
          <a:lstStyle/>
          <a:p>
            <a:pPr algn="ctr"/>
            <a:r>
              <a:rPr lang="en-US" sz="1350" b="1" dirty="0">
                <a:solidFill>
                  <a:srgbClr val="00B0F0"/>
                </a:solidFill>
                <a:latin typeface="Arial" panose="020B0604020202020204" pitchFamily="34" charset="0"/>
                <a:cs typeface="Arial" panose="020B0604020202020204" pitchFamily="34" charset="0"/>
              </a:rPr>
              <a:t>BỘ MÔN GIÁO DỤC CHÍNH TRỊ - QP, AN</a:t>
            </a:r>
          </a:p>
        </p:txBody>
      </p:sp>
      <p:sp>
        <p:nvSpPr>
          <p:cNvPr id="3" name="TextBox 2">
            <a:extLst>
              <a:ext uri="{FF2B5EF4-FFF2-40B4-BE49-F238E27FC236}">
                <a16:creationId xmlns:a16="http://schemas.microsoft.com/office/drawing/2014/main" xmlns="" id="{C1541B35-09BA-43E0-A719-91DD3D74F3AE}"/>
              </a:ext>
            </a:extLst>
          </p:cNvPr>
          <p:cNvSpPr txBox="1"/>
          <p:nvPr/>
        </p:nvSpPr>
        <p:spPr>
          <a:xfrm>
            <a:off x="1470990" y="1584118"/>
            <a:ext cx="4919870" cy="460895"/>
          </a:xfrm>
          <a:prstGeom prst="rect">
            <a:avLst/>
          </a:prstGeom>
          <a:noFill/>
        </p:spPr>
        <p:txBody>
          <a:bodyPr wrap="square" rtlCol="0">
            <a:spAutoFit/>
          </a:bodyPr>
          <a:lstStyle/>
          <a:p>
            <a:pPr algn="just">
              <a:lnSpc>
                <a:spcPct val="107000"/>
              </a:lnSpc>
              <a:spcBef>
                <a:spcPts val="300"/>
              </a:spcBef>
              <a:spcAft>
                <a:spcPts val="300"/>
              </a:spcAft>
            </a:pPr>
            <a:r>
              <a:rPr lang="vi-VN" sz="2400" b="1" i="1" dirty="0">
                <a:solidFill>
                  <a:srgbClr val="000000"/>
                </a:solidFill>
                <a:effectLst/>
                <a:latin typeface="Arial" panose="020B0604020202020204" pitchFamily="34" charset="0"/>
                <a:ea typeface="Calibri" panose="020F0502020204030204" pitchFamily="34" charset="0"/>
                <a:cs typeface="Arial" panose="020B0604020202020204" pitchFamily="34" charset="0"/>
              </a:rPr>
              <a:t>1.1. Một số khái niệm cơ bản</a:t>
            </a:r>
            <a:endParaRPr lang="en-US" sz="2400" dirty="0">
              <a:effectLst/>
              <a:latin typeface="Arial" panose="020B0604020202020204" pitchFamily="34" charset="0"/>
              <a:ea typeface="Calibri" panose="020F0502020204030204" pitchFamily="34" charset="0"/>
              <a:cs typeface="Arial" panose="020B0604020202020204" pitchFamily="34" charset="0"/>
            </a:endParaRPr>
          </a:p>
        </p:txBody>
      </p:sp>
      <p:sp>
        <p:nvSpPr>
          <p:cNvPr id="11" name="TextBox 10">
            <a:extLst>
              <a:ext uri="{FF2B5EF4-FFF2-40B4-BE49-F238E27FC236}">
                <a16:creationId xmlns:a16="http://schemas.microsoft.com/office/drawing/2014/main" xmlns="" id="{7C1D733E-EF55-4707-B6D4-F4EF93675A0F}"/>
              </a:ext>
            </a:extLst>
          </p:cNvPr>
          <p:cNvSpPr txBox="1"/>
          <p:nvPr/>
        </p:nvSpPr>
        <p:spPr>
          <a:xfrm>
            <a:off x="1997764" y="350592"/>
            <a:ext cx="8378687" cy="954107"/>
          </a:xfrm>
          <a:prstGeom prst="rect">
            <a:avLst/>
          </a:prstGeom>
          <a:noFill/>
        </p:spPr>
        <p:txBody>
          <a:bodyPr wrap="square" rtlCol="0">
            <a:spAutoFit/>
          </a:bodyPr>
          <a:lstStyle/>
          <a:p>
            <a:pPr algn="just"/>
            <a:r>
              <a:rPr lang="en-US" sz="2800" b="1" dirty="0">
                <a:latin typeface="Arial" panose="020B0604020202020204" pitchFamily="34" charset="0"/>
                <a:cs typeface="Arial" panose="020B0604020202020204" pitchFamily="34" charset="0"/>
              </a:rPr>
              <a:t>I. NHỮNG VẤN ĐỀ CHUNG VỀ AN TOÀN THÔNG TIN VÀ KHÔNG GIAN MẠNG</a:t>
            </a:r>
          </a:p>
        </p:txBody>
      </p:sp>
      <p:sp>
        <p:nvSpPr>
          <p:cNvPr id="4" name="TextBox 3">
            <a:extLst>
              <a:ext uri="{FF2B5EF4-FFF2-40B4-BE49-F238E27FC236}">
                <a16:creationId xmlns:a16="http://schemas.microsoft.com/office/drawing/2014/main" xmlns="" id="{AF933EBF-1EC3-47AA-BF6D-D0EE9AA445CF}"/>
              </a:ext>
            </a:extLst>
          </p:cNvPr>
          <p:cNvSpPr txBox="1"/>
          <p:nvPr/>
        </p:nvSpPr>
        <p:spPr>
          <a:xfrm>
            <a:off x="1729409" y="2087036"/>
            <a:ext cx="6818243" cy="369332"/>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dirty="0"/>
              <a:t>1.1.4. Khái niệm an toàn thông tin mạng</a:t>
            </a:r>
            <a:endParaRPr lang="en-US" dirty="0"/>
          </a:p>
        </p:txBody>
      </p:sp>
      <p:pic>
        <p:nvPicPr>
          <p:cNvPr id="5" name="Picture 4">
            <a:extLst>
              <a:ext uri="{FF2B5EF4-FFF2-40B4-BE49-F238E27FC236}">
                <a16:creationId xmlns:a16="http://schemas.microsoft.com/office/drawing/2014/main" xmlns="" id="{EB43DD31-9762-41FB-B8C0-1A5D34A07E3C}"/>
              </a:ext>
            </a:extLst>
          </p:cNvPr>
          <p:cNvPicPr>
            <a:picLocks noChangeAspect="1"/>
          </p:cNvPicPr>
          <p:nvPr/>
        </p:nvPicPr>
        <p:blipFill>
          <a:blip r:embed="rId4"/>
          <a:stretch>
            <a:fillRect/>
          </a:stretch>
        </p:blipFill>
        <p:spPr>
          <a:xfrm>
            <a:off x="1470990" y="2705100"/>
            <a:ext cx="9170968" cy="3434420"/>
          </a:xfrm>
          <a:prstGeom prst="rect">
            <a:avLst/>
          </a:prstGeom>
        </p:spPr>
      </p:pic>
      <p:sp>
        <p:nvSpPr>
          <p:cNvPr id="6" name="TextBox 5">
            <a:extLst>
              <a:ext uri="{FF2B5EF4-FFF2-40B4-BE49-F238E27FC236}">
                <a16:creationId xmlns:a16="http://schemas.microsoft.com/office/drawing/2014/main" xmlns="" id="{9B2FF07A-D77F-4461-8A9C-231B88D64825}"/>
              </a:ext>
            </a:extLst>
          </p:cNvPr>
          <p:cNvSpPr txBox="1"/>
          <p:nvPr/>
        </p:nvSpPr>
        <p:spPr>
          <a:xfrm>
            <a:off x="1729409" y="2936862"/>
            <a:ext cx="8647042" cy="2749279"/>
          </a:xfrm>
          <a:prstGeom prst="rect">
            <a:avLst/>
          </a:prstGeom>
          <a:noFill/>
        </p:spPr>
        <p:txBody>
          <a:bodyPr wrap="square" rtlCol="0">
            <a:spAutoFit/>
          </a:bodyPr>
          <a:lstStyle>
            <a:defPPr>
              <a:defRPr lang="en-US"/>
            </a:defPPr>
            <a:lvl1pPr algn="just">
              <a:lnSpc>
                <a:spcPct val="107000"/>
              </a:lnSpc>
              <a:spcBef>
                <a:spcPts val="300"/>
              </a:spcBef>
              <a:spcAft>
                <a:spcPts val="300"/>
              </a:spcAft>
              <a:defRPr sz="2400" b="1" i="1">
                <a:solidFill>
                  <a:srgbClr val="000000"/>
                </a:solidFill>
                <a:effectLst/>
                <a:latin typeface="Arial" panose="020B0604020202020204" pitchFamily="34" charset="0"/>
                <a:ea typeface="Calibri" panose="020F0502020204030204" pitchFamily="34" charset="0"/>
                <a:cs typeface="Arial" panose="020B0604020202020204" pitchFamily="34" charset="0"/>
              </a:defRPr>
            </a:lvl1pPr>
          </a:lstStyle>
          <a:p>
            <a:r>
              <a:rPr lang="vi-VN" sz="2800" dirty="0">
                <a:solidFill>
                  <a:srgbClr val="FFFF00"/>
                </a:solidFill>
              </a:rPr>
              <a:t>“An toàn thông tin mạng là sự bảo vệ thông tin, hệ thống thông tin trên mạng tránh bị truy nhập, sử dụng, tiết lộ, gián đoạn, sửa đổi hoặc phá hoại trái phép nhằm bảo đảm tính nguyên vẹn, tính bảo mật và tính khả dụng của thông tin”.</a:t>
            </a:r>
            <a:endParaRPr lang="en-US" sz="2800" dirty="0">
              <a:solidFill>
                <a:srgbClr val="FFFF00"/>
              </a:solidFill>
            </a:endParaRPr>
          </a:p>
          <a:p>
            <a:r>
              <a:rPr lang="vi-VN" sz="1800" dirty="0">
                <a:solidFill>
                  <a:srgbClr val="FFFF00"/>
                </a:solidFill>
              </a:rPr>
              <a:t>Luật An toàn thông tin mạng (2015), Điều 3, khoản 1.</a:t>
            </a:r>
            <a:endParaRPr lang="en-US" sz="1800" dirty="0">
              <a:solidFill>
                <a:srgbClr val="FFFF00"/>
              </a:solidFill>
            </a:endParaRPr>
          </a:p>
        </p:txBody>
      </p:sp>
    </p:spTree>
    <p:extLst>
      <p:ext uri="{BB962C8B-B14F-4D97-AF65-F5344CB8AC3E}">
        <p14:creationId xmlns:p14="http://schemas.microsoft.com/office/powerpoint/2010/main" val="322600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TM02892315[[fn=Wisp]]</Template>
  <TotalTime>1080</TotalTime>
  <Words>6001</Words>
  <Application>Microsoft Office PowerPoint</Application>
  <PresentationFormat>Widescreen</PresentationFormat>
  <Paragraphs>303</Paragraphs>
  <Slides>60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60</vt:i4>
      </vt:variant>
    </vt:vector>
  </HeadingPairs>
  <TitlesOfParts>
    <vt:vector size="68" baseType="lpstr">
      <vt:lpstr>Arial</vt:lpstr>
      <vt:lpstr>Calibri</vt:lpstr>
      <vt:lpstr>Century Gothic</vt:lpstr>
      <vt:lpstr>Noto Serif</vt:lpstr>
      <vt:lpstr>Roboto</vt:lpstr>
      <vt:lpstr>Segoe UI</vt:lpstr>
      <vt:lpstr>Wingdings 3</vt:lpstr>
      <vt:lpstr>Wisp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93</cp:revision>
  <dcterms:created xsi:type="dcterms:W3CDTF">2020-08-20T01:54:59Z</dcterms:created>
  <dcterms:modified xsi:type="dcterms:W3CDTF">2022-03-10T04:07:36Z</dcterms:modified>
</cp:coreProperties>
</file>